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81" r:id="rId2"/>
    <p:sldId id="269" r:id="rId3"/>
    <p:sldId id="270" r:id="rId4"/>
    <p:sldId id="283" r:id="rId5"/>
    <p:sldId id="284" r:id="rId6"/>
    <p:sldId id="285" r:id="rId7"/>
    <p:sldId id="286" r:id="rId8"/>
    <p:sldId id="272" r:id="rId9"/>
    <p:sldId id="271" r:id="rId10"/>
    <p:sldId id="275" r:id="rId11"/>
    <p:sldId id="274" r:id="rId12"/>
    <p:sldId id="287" r:id="rId13"/>
    <p:sldId id="280" r:id="rId14"/>
    <p:sldId id="282" r:id="rId15"/>
    <p:sldId id="279" r:id="rId16"/>
    <p:sldId id="260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ECFF"/>
    <a:srgbClr val="993300"/>
    <a:srgbClr val="9935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2475" autoAdjust="0"/>
  </p:normalViewPr>
  <p:slideViewPr>
    <p:cSldViewPr snapToGrid="0" showGuides="1">
      <p:cViewPr varScale="1">
        <p:scale>
          <a:sx n="102" d="100"/>
          <a:sy n="102" d="100"/>
        </p:scale>
        <p:origin x="132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5.01.00.07%20&#1044;&#1080;&#1085;&#1072;&#1084;&#1080;&#1082;&#1072;%20&#1087;&#1086;&#1089;&#1090;&#1086;&#1103;&#1085;&#1085;&#1086;&#1075;&#1086;%20&#1085;&#1072;&#1089;&#1077;&#1083;&#1077;&#1085;&#1080;&#1103;.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60;&#1054;&#1056;&#1059;&#1052;\&#1057;&#1090;&#1072;&#1090;.&#1076;&#1072;&#1085;&#1085;&#1099;&#1077;%20+%20&#1076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Population Dynamics in </a:t>
            </a:r>
            <a:r>
              <a:rPr lang="en-US" dirty="0" err="1" smtClean="0"/>
              <a:t>mln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'[5.01.00.07 Динамика постоянного населения..XLS]динамика  пост населения'!$C$15</c:f>
              <c:strCache>
                <c:ptCount val="1"/>
                <c:pt idx="0">
                  <c:v>Динамика изменения численности населения,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'[5.01.00.07 Динамика постоянного населения..XLS]динамика  пост населения'!$D$14:$I$14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'[5.01.00.07 Динамика постоянного населения..XLS]динамика  пост населения'!$D$15:$I$15</c:f>
              <c:numCache>
                <c:formatCode>#\ ##0.0</c:formatCode>
                <c:ptCount val="6"/>
                <c:pt idx="0">
                  <c:v>5.6631</c:v>
                </c:pt>
                <c:pt idx="1">
                  <c:v>5.7766000000000002</c:v>
                </c:pt>
                <c:pt idx="2">
                  <c:v>5.8951000000000002</c:v>
                </c:pt>
                <c:pt idx="3">
                  <c:v>6.0194999999999999</c:v>
                </c:pt>
                <c:pt idx="4">
                  <c:v>6.1402000000000001</c:v>
                </c:pt>
                <c:pt idx="5">
                  <c:v>6.2569999999999997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3-41CF-A686-076FB1C27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9042911"/>
        <c:axId val="1469040831"/>
        <c:axId val="0"/>
      </c:bar3DChart>
      <c:catAx>
        <c:axId val="1469042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9040831"/>
        <c:crosses val="autoZero"/>
        <c:auto val="1"/>
        <c:lblAlgn val="ctr"/>
        <c:lblOffset val="100"/>
        <c:noMultiLvlLbl val="0"/>
      </c:catAx>
      <c:valAx>
        <c:axId val="146904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Mln</a:t>
                </a:r>
                <a:r>
                  <a:rPr lang="en-US" dirty="0" smtClean="0"/>
                  <a:t>. people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904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effectLst/>
              </a:rPr>
              <a:t>Air temperature change by oblasts of the Kyrgyz Republic</a:t>
            </a:r>
            <a:endParaRPr lang="ru-RU" sz="1400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459709088875306"/>
          <c:y val="0.21372781065088758"/>
          <c:w val="0.87018220895903997"/>
          <c:h val="0.53831089161192125"/>
        </c:manualLayout>
      </c:layout>
      <c:lineChart>
        <c:grouping val="standard"/>
        <c:varyColors val="0"/>
        <c:ser>
          <c:idx val="0"/>
          <c:order val="0"/>
          <c:tx>
            <c:strRef>
              <c:f>'Рост температуры'!$A$2</c:f>
              <c:strCache>
                <c:ptCount val="1"/>
                <c:pt idx="0">
                  <c:v>1961-1990, basic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'Рост температуры'!$B$10:$H$10</c:f>
              <c:strCache>
                <c:ptCount val="7"/>
                <c:pt idx="0">
                  <c:v>Batken</c:v>
                </c:pt>
                <c:pt idx="1">
                  <c:v>Osh</c:v>
                </c:pt>
                <c:pt idx="2">
                  <c:v>Jalal-Abad</c:v>
                </c:pt>
                <c:pt idx="3">
                  <c:v>Talas</c:v>
                </c:pt>
                <c:pt idx="4">
                  <c:v>Chui</c:v>
                </c:pt>
                <c:pt idx="5">
                  <c:v>Issyk-Kul</c:v>
                </c:pt>
                <c:pt idx="6">
                  <c:v>Naryn</c:v>
                </c:pt>
              </c:strCache>
            </c:strRef>
          </c:cat>
          <c:val>
            <c:numRef>
              <c:f>'Рост температуры'!$B$6:$H$6</c:f>
              <c:numCache>
                <c:formatCode>General</c:formatCode>
                <c:ptCount val="7"/>
                <c:pt idx="0">
                  <c:v>9.4499999999999993</c:v>
                </c:pt>
                <c:pt idx="1">
                  <c:v>6.32</c:v>
                </c:pt>
                <c:pt idx="2">
                  <c:v>8.11</c:v>
                </c:pt>
                <c:pt idx="3">
                  <c:v>6.13</c:v>
                </c:pt>
                <c:pt idx="4">
                  <c:v>5.1100000000000003</c:v>
                </c:pt>
                <c:pt idx="5">
                  <c:v>3.04</c:v>
                </c:pt>
                <c:pt idx="6">
                  <c:v>-0.34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A0-41EF-A3CF-EDC325F3511F}"/>
            </c:ext>
          </c:extLst>
        </c:ser>
        <c:ser>
          <c:idx val="1"/>
          <c:order val="1"/>
          <c:tx>
            <c:strRef>
              <c:f>'Рост температуры'!$A$3</c:f>
              <c:strCache>
                <c:ptCount val="1"/>
                <c:pt idx="0">
                  <c:v>1991-2010, modern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'Рост температуры'!$B$10:$H$10</c:f>
              <c:strCache>
                <c:ptCount val="7"/>
                <c:pt idx="0">
                  <c:v>Batken</c:v>
                </c:pt>
                <c:pt idx="1">
                  <c:v>Osh</c:v>
                </c:pt>
                <c:pt idx="2">
                  <c:v>Jalal-Abad</c:v>
                </c:pt>
                <c:pt idx="3">
                  <c:v>Talas</c:v>
                </c:pt>
                <c:pt idx="4">
                  <c:v>Chui</c:v>
                </c:pt>
                <c:pt idx="5">
                  <c:v>Issyk-Kul</c:v>
                </c:pt>
                <c:pt idx="6">
                  <c:v>Naryn</c:v>
                </c:pt>
              </c:strCache>
            </c:strRef>
          </c:cat>
          <c:val>
            <c:numRef>
              <c:f>'Рост температуры'!$B$7:$H$7</c:f>
              <c:numCache>
                <c:formatCode>General</c:formatCode>
                <c:ptCount val="7"/>
                <c:pt idx="0">
                  <c:v>10.1</c:v>
                </c:pt>
                <c:pt idx="1">
                  <c:v>7.16</c:v>
                </c:pt>
                <c:pt idx="2">
                  <c:v>9</c:v>
                </c:pt>
                <c:pt idx="3">
                  <c:v>6.66</c:v>
                </c:pt>
                <c:pt idx="4">
                  <c:v>5.65</c:v>
                </c:pt>
                <c:pt idx="5">
                  <c:v>3.36</c:v>
                </c:pt>
                <c:pt idx="6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A0-41EF-A3CF-EDC325F35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001184"/>
        <c:axId val="273000768"/>
      </c:lineChart>
      <c:catAx>
        <c:axId val="2730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3000768"/>
        <c:crosses val="autoZero"/>
        <c:auto val="1"/>
        <c:lblAlgn val="ctr"/>
        <c:lblOffset val="100"/>
        <c:noMultiLvlLbl val="0"/>
      </c:catAx>
      <c:valAx>
        <c:axId val="27300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Т град.С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3001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233384069000486E-2"/>
          <c:y val="0.51859913960459081"/>
          <c:w val="0.85601019525738475"/>
          <c:h val="0.12130270698411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4BF32-48D1-4A69-8603-80CE10CA04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25758-B032-4ABC-A6CA-E264254EA737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National Water Security:</a:t>
          </a:r>
          <a:endParaRPr lang="ru-RU" dirty="0">
            <a:solidFill>
              <a:schemeClr val="tx1"/>
            </a:solidFill>
          </a:endParaRPr>
        </a:p>
      </dgm:t>
    </dgm:pt>
    <dgm:pt modelId="{7962B947-5DAF-46C8-BFE9-4F180E93FA61}" type="parTrans" cxnId="{814A9E09-5481-4DA3-A68C-D8EF28CE23EA}">
      <dgm:prSet/>
      <dgm:spPr/>
      <dgm:t>
        <a:bodyPr/>
        <a:lstStyle/>
        <a:p>
          <a:endParaRPr lang="ru-RU"/>
        </a:p>
      </dgm:t>
    </dgm:pt>
    <dgm:pt modelId="{BB593EDF-7D79-4AB2-AF7C-F064209A3B9B}" type="sibTrans" cxnId="{814A9E09-5481-4DA3-A68C-D8EF28CE23EA}">
      <dgm:prSet/>
      <dgm:spPr/>
      <dgm:t>
        <a:bodyPr/>
        <a:lstStyle/>
        <a:p>
          <a:endParaRPr lang="ru-RU"/>
        </a:p>
      </dgm:t>
    </dgm:pt>
    <dgm:pt modelId="{EF046B33-2E22-44D1-B0E0-2EB7C9D850EC}">
      <dgm:prSet/>
      <dgm:spPr/>
      <dgm:t>
        <a:bodyPr/>
        <a:lstStyle/>
        <a:p>
          <a:pPr rtl="0"/>
          <a:r>
            <a:rPr lang="en-US" dirty="0" smtClean="0"/>
            <a:t>Water for life</a:t>
          </a:r>
          <a:r>
            <a:rPr lang="ru-RU" dirty="0" smtClean="0"/>
            <a:t>;</a:t>
          </a:r>
          <a:endParaRPr lang="ru-RU" dirty="0"/>
        </a:p>
      </dgm:t>
    </dgm:pt>
    <dgm:pt modelId="{9D97AFE1-414B-440A-BD88-812455C3EF39}" type="parTrans" cxnId="{056EEE8D-8EE7-4BAF-ACAF-85C47D0372D4}">
      <dgm:prSet/>
      <dgm:spPr/>
      <dgm:t>
        <a:bodyPr/>
        <a:lstStyle/>
        <a:p>
          <a:endParaRPr lang="ru-RU"/>
        </a:p>
      </dgm:t>
    </dgm:pt>
    <dgm:pt modelId="{71DF1AC2-5830-402B-847B-CD34D52A7F3F}" type="sibTrans" cxnId="{056EEE8D-8EE7-4BAF-ACAF-85C47D0372D4}">
      <dgm:prSet/>
      <dgm:spPr/>
      <dgm:t>
        <a:bodyPr/>
        <a:lstStyle/>
        <a:p>
          <a:endParaRPr lang="ru-RU"/>
        </a:p>
      </dgm:t>
    </dgm:pt>
    <dgm:pt modelId="{DF8796C5-22E0-4AFA-9406-2294CA877990}">
      <dgm:prSet/>
      <dgm:spPr/>
      <dgm:t>
        <a:bodyPr/>
        <a:lstStyle/>
        <a:p>
          <a:pPr rtl="0"/>
          <a:r>
            <a:rPr lang="en-US" dirty="0" smtClean="0"/>
            <a:t>Water for development</a:t>
          </a:r>
          <a:r>
            <a:rPr lang="ru-RU" dirty="0" smtClean="0"/>
            <a:t>.</a:t>
          </a:r>
          <a:endParaRPr lang="ru-RU" dirty="0"/>
        </a:p>
      </dgm:t>
    </dgm:pt>
    <dgm:pt modelId="{04896A0D-BCBC-49FA-87DB-D13C50337A31}" type="parTrans" cxnId="{E2AC4A09-C9DF-4E54-8F7C-268813891975}">
      <dgm:prSet/>
      <dgm:spPr/>
      <dgm:t>
        <a:bodyPr/>
        <a:lstStyle/>
        <a:p>
          <a:endParaRPr lang="ru-RU"/>
        </a:p>
      </dgm:t>
    </dgm:pt>
    <dgm:pt modelId="{AF7A8103-704B-4692-A232-61E7F503C082}" type="sibTrans" cxnId="{E2AC4A09-C9DF-4E54-8F7C-268813891975}">
      <dgm:prSet/>
      <dgm:spPr/>
      <dgm:t>
        <a:bodyPr/>
        <a:lstStyle/>
        <a:p>
          <a:endParaRPr lang="ru-RU"/>
        </a:p>
      </dgm:t>
    </dgm:pt>
    <dgm:pt modelId="{FB807A46-1591-4373-9F87-769814CA7A3D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Food Security</a:t>
          </a:r>
          <a:r>
            <a:rPr lang="ru-RU" dirty="0" smtClean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6AC0BD5E-4175-4286-833F-840B9F425D63}" type="parTrans" cxnId="{A52A93FB-9106-43DE-8A44-87C3C985DE57}">
      <dgm:prSet/>
      <dgm:spPr/>
      <dgm:t>
        <a:bodyPr/>
        <a:lstStyle/>
        <a:p>
          <a:endParaRPr lang="ru-RU"/>
        </a:p>
      </dgm:t>
    </dgm:pt>
    <dgm:pt modelId="{EDB5DD09-778D-4BFD-A3E8-BA061C2C716E}" type="sibTrans" cxnId="{A52A93FB-9106-43DE-8A44-87C3C985DE57}">
      <dgm:prSet/>
      <dgm:spPr/>
      <dgm:t>
        <a:bodyPr/>
        <a:lstStyle/>
        <a:p>
          <a:endParaRPr lang="ru-RU"/>
        </a:p>
      </dgm:t>
    </dgm:pt>
    <dgm:pt modelId="{50D3CEDA-331D-4FFC-AC5B-244C8329BB6C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Energy Security</a:t>
          </a:r>
          <a:r>
            <a:rPr lang="ru-RU" dirty="0" smtClean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F4AF910D-1914-4C7F-9D64-7FF6747BFDB5}" type="parTrans" cxnId="{15D056DC-2EE7-42DB-864C-7E07DA33D8BE}">
      <dgm:prSet/>
      <dgm:spPr/>
      <dgm:t>
        <a:bodyPr/>
        <a:lstStyle/>
        <a:p>
          <a:endParaRPr lang="ru-RU"/>
        </a:p>
      </dgm:t>
    </dgm:pt>
    <dgm:pt modelId="{93089E67-0DCA-4241-B228-0881DD1C9C9B}" type="sibTrans" cxnId="{15D056DC-2EE7-42DB-864C-7E07DA33D8BE}">
      <dgm:prSet/>
      <dgm:spPr/>
      <dgm:t>
        <a:bodyPr/>
        <a:lstStyle/>
        <a:p>
          <a:endParaRPr lang="ru-RU"/>
        </a:p>
      </dgm:t>
    </dgm:pt>
    <dgm:pt modelId="{BA691661-3589-49DE-A7F3-30BA0B4B576F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Environmental Safety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AD6B0BE1-EBCA-4150-B947-B8F959EB343C}" type="parTrans" cxnId="{C3EA6BBE-4E33-4C50-B8D7-C882F7E53615}">
      <dgm:prSet/>
      <dgm:spPr/>
      <dgm:t>
        <a:bodyPr/>
        <a:lstStyle/>
        <a:p>
          <a:endParaRPr lang="ru-RU"/>
        </a:p>
      </dgm:t>
    </dgm:pt>
    <dgm:pt modelId="{60B96E27-3542-4B15-B328-82E60035A12B}" type="sibTrans" cxnId="{C3EA6BBE-4E33-4C50-B8D7-C882F7E53615}">
      <dgm:prSet/>
      <dgm:spPr/>
      <dgm:t>
        <a:bodyPr/>
        <a:lstStyle/>
        <a:p>
          <a:endParaRPr lang="ru-RU"/>
        </a:p>
      </dgm:t>
    </dgm:pt>
    <dgm:pt modelId="{8EAC7644-1027-459D-B1D3-E150C6FB8FDE}" type="pres">
      <dgm:prSet presAssocID="{D724BF32-48D1-4A69-8603-80CE10CA04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9337C-01EB-4DCC-B96E-CAB28B852232}" type="pres">
      <dgm:prSet presAssocID="{60E25758-B032-4ABC-A6CA-E264254EA7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14425-6E77-45C8-A9AA-D45FE9B49937}" type="pres">
      <dgm:prSet presAssocID="{60E25758-B032-4ABC-A6CA-E264254EA7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3A754-B9C9-4BB9-83C5-67737469D4B2}" type="pres">
      <dgm:prSet presAssocID="{FB807A46-1591-4373-9F87-769814CA7A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A826-FD66-4276-B9E0-A5986EC8E49D}" type="pres">
      <dgm:prSet presAssocID="{EDB5DD09-778D-4BFD-A3E8-BA061C2C716E}" presName="spacer" presStyleCnt="0"/>
      <dgm:spPr/>
    </dgm:pt>
    <dgm:pt modelId="{7E6F00BB-ADB8-49B2-B2BA-5387B405AD3E}" type="pres">
      <dgm:prSet presAssocID="{50D3CEDA-331D-4FFC-AC5B-244C8329BB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EB851-A84E-4298-B61A-7C7DD9F9E3F0}" type="pres">
      <dgm:prSet presAssocID="{93089E67-0DCA-4241-B228-0881DD1C9C9B}" presName="spacer" presStyleCnt="0"/>
      <dgm:spPr/>
    </dgm:pt>
    <dgm:pt modelId="{0A2DCDC5-7555-4A6D-A059-C3E9A549FF2F}" type="pres">
      <dgm:prSet presAssocID="{BA691661-3589-49DE-A7F3-30BA0B4B57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E25C1-2B76-4181-976C-86B3009E1838}" type="presOf" srcId="{FB807A46-1591-4373-9F87-769814CA7A3D}" destId="{8973A754-B9C9-4BB9-83C5-67737469D4B2}" srcOrd="0" destOrd="0" presId="urn:microsoft.com/office/officeart/2005/8/layout/vList2"/>
    <dgm:cxn modelId="{17E0BF41-7D52-42C9-B5F2-E630F892F04E}" type="presOf" srcId="{D724BF32-48D1-4A69-8603-80CE10CA04B8}" destId="{8EAC7644-1027-459D-B1D3-E150C6FB8FDE}" srcOrd="0" destOrd="0" presId="urn:microsoft.com/office/officeart/2005/8/layout/vList2"/>
    <dgm:cxn modelId="{A52A93FB-9106-43DE-8A44-87C3C985DE57}" srcId="{D724BF32-48D1-4A69-8603-80CE10CA04B8}" destId="{FB807A46-1591-4373-9F87-769814CA7A3D}" srcOrd="1" destOrd="0" parTransId="{6AC0BD5E-4175-4286-833F-840B9F425D63}" sibTransId="{EDB5DD09-778D-4BFD-A3E8-BA061C2C716E}"/>
    <dgm:cxn modelId="{376D4214-799B-43B5-89EA-44206A66FDB9}" type="presOf" srcId="{60E25758-B032-4ABC-A6CA-E264254EA737}" destId="{06D9337C-01EB-4DCC-B96E-CAB28B852232}" srcOrd="0" destOrd="0" presId="urn:microsoft.com/office/officeart/2005/8/layout/vList2"/>
    <dgm:cxn modelId="{173EA092-78B6-49B3-9B23-084C26AAE376}" type="presOf" srcId="{BA691661-3589-49DE-A7F3-30BA0B4B576F}" destId="{0A2DCDC5-7555-4A6D-A059-C3E9A549FF2F}" srcOrd="0" destOrd="0" presId="urn:microsoft.com/office/officeart/2005/8/layout/vList2"/>
    <dgm:cxn modelId="{056EEE8D-8EE7-4BAF-ACAF-85C47D0372D4}" srcId="{60E25758-B032-4ABC-A6CA-E264254EA737}" destId="{EF046B33-2E22-44D1-B0E0-2EB7C9D850EC}" srcOrd="0" destOrd="0" parTransId="{9D97AFE1-414B-440A-BD88-812455C3EF39}" sibTransId="{71DF1AC2-5830-402B-847B-CD34D52A7F3F}"/>
    <dgm:cxn modelId="{15D056DC-2EE7-42DB-864C-7E07DA33D8BE}" srcId="{D724BF32-48D1-4A69-8603-80CE10CA04B8}" destId="{50D3CEDA-331D-4FFC-AC5B-244C8329BB6C}" srcOrd="2" destOrd="0" parTransId="{F4AF910D-1914-4C7F-9D64-7FF6747BFDB5}" sibTransId="{93089E67-0DCA-4241-B228-0881DD1C9C9B}"/>
    <dgm:cxn modelId="{E2AC4A09-C9DF-4E54-8F7C-268813891975}" srcId="{60E25758-B032-4ABC-A6CA-E264254EA737}" destId="{DF8796C5-22E0-4AFA-9406-2294CA877990}" srcOrd="1" destOrd="0" parTransId="{04896A0D-BCBC-49FA-87DB-D13C50337A31}" sibTransId="{AF7A8103-704B-4692-A232-61E7F503C082}"/>
    <dgm:cxn modelId="{814A9E09-5481-4DA3-A68C-D8EF28CE23EA}" srcId="{D724BF32-48D1-4A69-8603-80CE10CA04B8}" destId="{60E25758-B032-4ABC-A6CA-E264254EA737}" srcOrd="0" destOrd="0" parTransId="{7962B947-5DAF-46C8-BFE9-4F180E93FA61}" sibTransId="{BB593EDF-7D79-4AB2-AF7C-F064209A3B9B}"/>
    <dgm:cxn modelId="{C706A2CD-DFFB-4051-AE0A-8758DB151D47}" type="presOf" srcId="{50D3CEDA-331D-4FFC-AC5B-244C8329BB6C}" destId="{7E6F00BB-ADB8-49B2-B2BA-5387B405AD3E}" srcOrd="0" destOrd="0" presId="urn:microsoft.com/office/officeart/2005/8/layout/vList2"/>
    <dgm:cxn modelId="{C3EA6BBE-4E33-4C50-B8D7-C882F7E53615}" srcId="{D724BF32-48D1-4A69-8603-80CE10CA04B8}" destId="{BA691661-3589-49DE-A7F3-30BA0B4B576F}" srcOrd="3" destOrd="0" parTransId="{AD6B0BE1-EBCA-4150-B947-B8F959EB343C}" sibTransId="{60B96E27-3542-4B15-B328-82E60035A12B}"/>
    <dgm:cxn modelId="{6A1719F5-333B-4222-9E5F-2307B30C33AB}" type="presOf" srcId="{EF046B33-2E22-44D1-B0E0-2EB7C9D850EC}" destId="{2B014425-6E77-45C8-A9AA-D45FE9B49937}" srcOrd="0" destOrd="0" presId="urn:microsoft.com/office/officeart/2005/8/layout/vList2"/>
    <dgm:cxn modelId="{EC499022-F9D6-4857-A15E-F335961E474A}" type="presOf" srcId="{DF8796C5-22E0-4AFA-9406-2294CA877990}" destId="{2B014425-6E77-45C8-A9AA-D45FE9B49937}" srcOrd="0" destOrd="1" presId="urn:microsoft.com/office/officeart/2005/8/layout/vList2"/>
    <dgm:cxn modelId="{9654379E-7E2A-4C80-BB26-8F667E43FD4A}" type="presParOf" srcId="{8EAC7644-1027-459D-B1D3-E150C6FB8FDE}" destId="{06D9337C-01EB-4DCC-B96E-CAB28B852232}" srcOrd="0" destOrd="0" presId="urn:microsoft.com/office/officeart/2005/8/layout/vList2"/>
    <dgm:cxn modelId="{6270459B-16E3-401B-BBA2-79EEBFF67488}" type="presParOf" srcId="{8EAC7644-1027-459D-B1D3-E150C6FB8FDE}" destId="{2B014425-6E77-45C8-A9AA-D45FE9B49937}" srcOrd="1" destOrd="0" presId="urn:microsoft.com/office/officeart/2005/8/layout/vList2"/>
    <dgm:cxn modelId="{29AA2537-59D1-4114-871B-204A94183C74}" type="presParOf" srcId="{8EAC7644-1027-459D-B1D3-E150C6FB8FDE}" destId="{8973A754-B9C9-4BB9-83C5-67737469D4B2}" srcOrd="2" destOrd="0" presId="urn:microsoft.com/office/officeart/2005/8/layout/vList2"/>
    <dgm:cxn modelId="{0CEAB50B-B19E-44DB-AC38-48FD3644AFC2}" type="presParOf" srcId="{8EAC7644-1027-459D-B1D3-E150C6FB8FDE}" destId="{3871A826-FD66-4276-B9E0-A5986EC8E49D}" srcOrd="3" destOrd="0" presId="urn:microsoft.com/office/officeart/2005/8/layout/vList2"/>
    <dgm:cxn modelId="{CAD474A2-237F-4FA1-A756-6890329EC4F7}" type="presParOf" srcId="{8EAC7644-1027-459D-B1D3-E150C6FB8FDE}" destId="{7E6F00BB-ADB8-49B2-B2BA-5387B405AD3E}" srcOrd="4" destOrd="0" presId="urn:microsoft.com/office/officeart/2005/8/layout/vList2"/>
    <dgm:cxn modelId="{E4636398-3B62-4248-AFCA-881F706590D6}" type="presParOf" srcId="{8EAC7644-1027-459D-B1D3-E150C6FB8FDE}" destId="{A92EB851-A84E-4298-B61A-7C7DD9F9E3F0}" srcOrd="5" destOrd="0" presId="urn:microsoft.com/office/officeart/2005/8/layout/vList2"/>
    <dgm:cxn modelId="{8350E75F-64D6-4987-9B6D-AAA51E30FE97}" type="presParOf" srcId="{8EAC7644-1027-459D-B1D3-E150C6FB8FDE}" destId="{0A2DCDC5-7555-4A6D-A059-C3E9A549FF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9337C-01EB-4DCC-B96E-CAB28B852232}">
      <dsp:nvSpPr>
        <dsp:cNvPr id="0" name=""/>
        <dsp:cNvSpPr/>
      </dsp:nvSpPr>
      <dsp:spPr>
        <a:xfrm>
          <a:off x="0" y="210764"/>
          <a:ext cx="5449104" cy="842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National Water Security: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1123" y="251887"/>
        <a:ext cx="5366858" cy="760154"/>
      </dsp:txXfrm>
    </dsp:sp>
    <dsp:sp modelId="{2B014425-6E77-45C8-A9AA-D45FE9B49937}">
      <dsp:nvSpPr>
        <dsp:cNvPr id="0" name=""/>
        <dsp:cNvSpPr/>
      </dsp:nvSpPr>
      <dsp:spPr>
        <a:xfrm>
          <a:off x="0" y="1053164"/>
          <a:ext cx="5449104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09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Water for life</a:t>
          </a:r>
          <a:r>
            <a:rPr lang="ru-RU" sz="2800" kern="1200" dirty="0" smtClean="0"/>
            <a:t>;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Water for development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0" y="1053164"/>
        <a:ext cx="5449104" cy="931500"/>
      </dsp:txXfrm>
    </dsp:sp>
    <dsp:sp modelId="{8973A754-B9C9-4BB9-83C5-67737469D4B2}">
      <dsp:nvSpPr>
        <dsp:cNvPr id="0" name=""/>
        <dsp:cNvSpPr/>
      </dsp:nvSpPr>
      <dsp:spPr>
        <a:xfrm>
          <a:off x="0" y="1984664"/>
          <a:ext cx="5449104" cy="842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Food Security</a:t>
          </a:r>
          <a:r>
            <a:rPr lang="ru-RU" sz="3600" kern="1200" dirty="0" smtClean="0">
              <a:solidFill>
                <a:schemeClr val="tx1"/>
              </a:solidFill>
            </a:rPr>
            <a:t>;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1123" y="2025787"/>
        <a:ext cx="5366858" cy="760154"/>
      </dsp:txXfrm>
    </dsp:sp>
    <dsp:sp modelId="{7E6F00BB-ADB8-49B2-B2BA-5387B405AD3E}">
      <dsp:nvSpPr>
        <dsp:cNvPr id="0" name=""/>
        <dsp:cNvSpPr/>
      </dsp:nvSpPr>
      <dsp:spPr>
        <a:xfrm>
          <a:off x="0" y="2930744"/>
          <a:ext cx="5449104" cy="842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Energy Security</a:t>
          </a:r>
          <a:r>
            <a:rPr lang="ru-RU" sz="3600" kern="1200" dirty="0" smtClean="0">
              <a:solidFill>
                <a:schemeClr val="tx1"/>
              </a:solidFill>
            </a:rPr>
            <a:t>;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1123" y="2971867"/>
        <a:ext cx="5366858" cy="760154"/>
      </dsp:txXfrm>
    </dsp:sp>
    <dsp:sp modelId="{0A2DCDC5-7555-4A6D-A059-C3E9A549FF2F}">
      <dsp:nvSpPr>
        <dsp:cNvPr id="0" name=""/>
        <dsp:cNvSpPr/>
      </dsp:nvSpPr>
      <dsp:spPr>
        <a:xfrm>
          <a:off x="0" y="3876824"/>
          <a:ext cx="5449104" cy="842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Environmental Safety</a:t>
          </a:r>
          <a:r>
            <a:rPr lang="ru-RU" sz="3600" b="1" kern="1200" dirty="0" smtClean="0">
              <a:solidFill>
                <a:schemeClr val="tx1"/>
              </a:solidFill>
            </a:rPr>
            <a:t>.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1123" y="3917947"/>
        <a:ext cx="5366858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0ADA1-5028-4A9D-8B7C-F088B95539D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E9BD-8691-4D37-BFE4-DD4B84D0D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9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AFFC-EF51-4890-B7B5-272CF0E22E8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A997-1F82-4313-96E9-6733441E5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5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4A997-1F82-4313-96E9-6733441E56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46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7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23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7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7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9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2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0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2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0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0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9Z">
            <a:hlinkClick r:id="" action="ppaction://media"/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000" contrast="1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23889"/>
            <a:ext cx="11125200" cy="14573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High Level Development </a:t>
            </a:r>
            <a:r>
              <a:rPr lang="en-US" sz="2800" b="1" dirty="0" smtClean="0">
                <a:solidFill>
                  <a:srgbClr val="FFFF00"/>
                </a:solidFill>
              </a:rPr>
              <a:t>Forum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ACCELERATING </a:t>
            </a:r>
            <a:r>
              <a:rPr lang="en-US" sz="3200" b="1" dirty="0">
                <a:solidFill>
                  <a:srgbClr val="FFFF00"/>
                </a:solidFill>
              </a:rPr>
              <a:t>REFORMS FOR SUSTAINABLE </a:t>
            </a:r>
            <a:r>
              <a:rPr lang="en-US" sz="3200" b="1" dirty="0" smtClean="0">
                <a:solidFill>
                  <a:srgbClr val="FFFF00"/>
                </a:solidFill>
              </a:rPr>
              <a:t>DEVELOPMENT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721" y="2105103"/>
            <a:ext cx="8593374" cy="10968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management, climate change and disaster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2400" y="5184059"/>
            <a:ext cx="349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Tashtanaliev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К.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Zh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Director of the SWRA under the KR Government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460" y="3933101"/>
            <a:ext cx="1010588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- Water Resources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446" y="84082"/>
            <a:ext cx="9010503" cy="1036058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Strategies and Development Programs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086" y="1460939"/>
            <a:ext cx="8302171" cy="498340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National Development Strategy of the Kyrgyz Republic for 2018-2040</a:t>
            </a:r>
            <a:endParaRPr lang="ru-RU" sz="20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The program of the Government of the Kyrgyz Republic </a:t>
            </a: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“Unity</a:t>
            </a: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Trust</a:t>
            </a: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Creation”</a:t>
            </a:r>
            <a:endParaRPr lang="ru-RU" sz="20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State Program for the Development of Irrigation until 2026</a:t>
            </a:r>
            <a:endParaRPr lang="ru-RU" sz="24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The development strategy of drinking water supply and sanitation systems </a:t>
            </a: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settlements until 2026</a:t>
            </a:r>
            <a:endParaRPr lang="ru-RU" sz="20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70" y="1460939"/>
            <a:ext cx="2941730" cy="41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586" y="451647"/>
            <a:ext cx="7636933" cy="400579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Challenges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546" y="651937"/>
            <a:ext cx="8469014" cy="520541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Climate Change</a:t>
            </a:r>
            <a:endParaRPr lang="ru-RU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Deficiencies of the legal framework: Water Code and other legal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instruments 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require harmonization, additions and amendments</a:t>
            </a:r>
            <a:endParaRPr lang="ru-RU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The insufficiency of strategic documents for the development of the water sector: the adoption of the National Water Strategy and River Basin Management Plans is necessary</a:t>
            </a:r>
            <a:endParaRPr lang="ru-RU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The State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Water Resources Agency was established 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recently, therefore political, financial support is needed.</a:t>
            </a:r>
            <a:endParaRPr lang="ru-RU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Depreciation of infrastructure (80%), losses of up to 40%, both in irrigation and in drinking water supply</a:t>
            </a:r>
            <a:endParaRPr lang="ru-RU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Insufficient financing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inadequate tariff policy and payment for the use of water resources as a natural resource has not been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introduced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97" y="1371229"/>
            <a:ext cx="3014402" cy="37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achieved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43" y="1609046"/>
            <a:ext cx="9448799" cy="3880773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State Water Resources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Agency was established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(Decree of the Government of the Kyrgyz Republic dated July 30,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2019, #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383)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Work is underway to create five of its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River Basin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structures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Unified Water Information System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was created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 basis has been prepared for the transition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River Basin Management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(river basin boundaries,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regulations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organigram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councils,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plans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computer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models)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Have been developed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Draft National Water Strategy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until 2040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Roadmap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Water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Code implementation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54" y="848168"/>
            <a:ext cx="788301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 single authority at the central and basin levels that will ensure coordination and improve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management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 the context of climate change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Monitoring and accounting of water resources will improve, which will allow for modeling and scenario building. This will have a positive impact on preparatory measures for adaptation to climate change and investment in infrastructure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Improved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accounting and economic regulatory methods will reduce losses. Released resources can be used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Rational use of water resources will be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ensured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and monitored by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river basin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structures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525" y="168790"/>
            <a:ext cx="835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Expected 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</a:t>
            </a:r>
            <a:endParaRPr lang="ru-RU" sz="2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s://kpbs.media.clients.ellingtoncms.com/img/news/tease/2013/09/12/delta_water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22" y="1219200"/>
            <a:ext cx="4041978" cy="44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96294" y="136203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ru-RU" b="1" i="1" dirty="0" smtClean="0">
                <a:solidFill>
                  <a:schemeClr val="bg1"/>
                </a:solidFill>
              </a:rPr>
              <a:t>(1)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0577" y="198730"/>
            <a:ext cx="912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sz="24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Expected 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</a:t>
            </a:r>
            <a:endParaRPr lang="ru-RU" sz="2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44" y="660395"/>
            <a:ext cx="9550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Improved quality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of water resources due to the use of regulatory and economic instruments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Economic instruments will help the sector generate its own resources for subsequent investments, including the possibility of creating a market for water demand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Shift to basin approach and progressing on developing national water strategy and basin plans  with investment priorities which will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include: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u="sng" dirty="0" smtClean="0">
                <a:solidFill>
                  <a:schemeClr val="accent2">
                    <a:lumMod val="75000"/>
                  </a:schemeClr>
                </a:solidFill>
              </a:rPr>
              <a:t>By 2026 it is expected that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</a:rPr>
              <a:t>Drinking water and </a:t>
            </a:r>
            <a:r>
              <a:rPr lang="en-US" sz="1400" dirty="0" smtClean="0">
                <a:solidFill>
                  <a:srgbClr val="FF0000"/>
                </a:solidFill>
              </a:rPr>
              <a:t>sanitation</a:t>
            </a:r>
            <a:r>
              <a:rPr lang="ru-RU" sz="14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1805 villages will be provided with clean drinking water and about 2 million people will have access to clean drinking water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Irrigation</a:t>
            </a:r>
            <a:r>
              <a:rPr lang="ru-RU" sz="14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66.5 thousand ha of new irrigated lands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will be introduced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water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supply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to 51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thousand hectares of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land will increase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9.5 thousand hectares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will be transferred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from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pumping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to gravity irrigation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meliorative condition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of 50 thousand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hectares of irrigated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lands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will improve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96294" y="136203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ru-RU" b="1" i="1" dirty="0" smtClean="0">
                <a:solidFill>
                  <a:schemeClr val="bg1"/>
                </a:solidFill>
              </a:rPr>
              <a:t>(2)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317" y="366427"/>
            <a:ext cx="901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support is needed for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943" y="828092"/>
            <a:ext cx="827508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The development and implementation of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measures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outlined in the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upcoming National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Water Strategy, within the framework of which sectoral strategies will be implemented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such as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: Irrigation development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program 2026 and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Strategy for the development of drinking water supply and sanitation systems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2026  and so forth…;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Modification of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the water sector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regulatory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framework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(Water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Code, National Water Strategy, Roadmap, etc.)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Organization of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an integrated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monitoring network on the quantity and quality of surface and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groundwater as well as development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of mechanisms to ensure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financial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sustainability of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the water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information system because without reliable data it is not possible to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manage the emerging risks;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accent2">
                  <a:lumMod val="75000"/>
                </a:schemeClr>
              </a:solidFill>
              <a:latin typeface="&amp;quo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Strengthening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the state body in organizational, financial and technical aspects and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establishment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of structural units for effective management at the national and basin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&amp;quot"/>
              </a:rPr>
              <a:t>levels.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8323"/>
            <a:ext cx="2844800" cy="39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4" y="628651"/>
            <a:ext cx="8596668" cy="5755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Рахмат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,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Thank you for attention </a:t>
            </a:r>
          </a:p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Спасибо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5" y="339389"/>
            <a:ext cx="6711145" cy="60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442" y="150579"/>
            <a:ext cx="11264900" cy="623683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is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Sustainable Development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91506904"/>
              </p:ext>
            </p:extLst>
          </p:nvPr>
        </p:nvGraphicFramePr>
        <p:xfrm>
          <a:off x="5471989" y="1179111"/>
          <a:ext cx="5449104" cy="492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ai2-s2-public.s3.amazonaws.com/figures/2017-08-08/3a5dd9f132c76b649ef6658f061ecc82d2d90806/14-Figure1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658"/>
            <a:ext cx="5257800" cy="48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1320800"/>
          </a:xfrm>
        </p:spPr>
        <p:txBody>
          <a:bodyPr/>
          <a:lstStyle/>
          <a:p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National Water Security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4686"/>
            <a:ext cx="7837714" cy="5653314"/>
          </a:xfrm>
        </p:spPr>
        <p:txBody>
          <a:bodyPr>
            <a:normAutofit/>
          </a:bodyPr>
          <a:lstStyle/>
          <a:p>
            <a:r>
              <a:rPr lang="en-US" dirty="0"/>
              <a:t>Water resources are one of the main national </a:t>
            </a:r>
            <a:r>
              <a:rPr lang="en-US" dirty="0" smtClean="0"/>
              <a:t>wealth. </a:t>
            </a:r>
            <a:r>
              <a:rPr lang="en-US" dirty="0"/>
              <a:t>They play a crucial role in the development of the productive forces not only of our republic, but also of Uzbekistan, Kazakhstan, Tajikistan and China.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/>
              <a:t>The country's water resources are fully formed on our territory: the volume of glaciers </a:t>
            </a:r>
            <a:r>
              <a:rPr lang="en-US" dirty="0" smtClean="0"/>
              <a:t>- </a:t>
            </a:r>
            <a:r>
              <a:rPr lang="en-US" dirty="0"/>
              <a:t>390 km³; more than 2,000 rivers over 10 km long; the volume of water in the lakes </a:t>
            </a:r>
            <a:r>
              <a:rPr lang="en-US" dirty="0" smtClean="0"/>
              <a:t>- </a:t>
            </a:r>
            <a:r>
              <a:rPr lang="en-US" dirty="0"/>
              <a:t>1,745 km³; fresh groundwater reserves - 13 km³</a:t>
            </a:r>
            <a:r>
              <a:rPr lang="ru-RU" dirty="0" smtClean="0"/>
              <a:t>;</a:t>
            </a:r>
          </a:p>
          <a:p>
            <a:r>
              <a:rPr lang="en-US" dirty="0"/>
              <a:t>The volume of river flow is more than 50 km³ / year; 20% is used for the country's economy, the rest flows to neighboring countries</a:t>
            </a:r>
            <a:r>
              <a:rPr lang="ru-RU" dirty="0" smtClean="0"/>
              <a:t>; </a:t>
            </a:r>
          </a:p>
          <a:p>
            <a:r>
              <a:rPr lang="en-US" dirty="0"/>
              <a:t>40% of the population does not have access to clean drinking water</a:t>
            </a:r>
            <a:r>
              <a:rPr lang="ru-RU" dirty="0" smtClean="0"/>
              <a:t>;</a:t>
            </a:r>
          </a:p>
          <a:p>
            <a:r>
              <a:rPr lang="en-US" dirty="0"/>
              <a:t>Guaranteed water supply for existing irrigated lands is 23%</a:t>
            </a:r>
            <a:r>
              <a:rPr lang="ru-RU" dirty="0" smtClean="0"/>
              <a:t>;</a:t>
            </a:r>
          </a:p>
          <a:p>
            <a:r>
              <a:rPr lang="en-US" dirty="0"/>
              <a:t>According </a:t>
            </a:r>
            <a:r>
              <a:rPr lang="en-US" dirty="0" smtClean="0"/>
              <a:t>to </a:t>
            </a:r>
            <a:r>
              <a:rPr lang="en-US" dirty="0"/>
              <a:t>the projections of </a:t>
            </a:r>
            <a:r>
              <a:rPr lang="en-US" dirty="0" smtClean="0"/>
              <a:t>experts, </a:t>
            </a:r>
            <a:r>
              <a:rPr lang="en-US" dirty="0"/>
              <a:t>for the sustainable development of the country's economic sectors, there is a need to increase water withdrawal up to 40%</a:t>
            </a:r>
            <a:endParaRPr lang="ru-RU" dirty="0"/>
          </a:p>
        </p:txBody>
      </p:sp>
      <p:pic>
        <p:nvPicPr>
          <p:cNvPr id="4098" name="Picture 2" descr="http://www.mountain.ru/article/article_img/7743/f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01" y="1538514"/>
            <a:ext cx="4106499" cy="46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718"/>
            <a:ext cx="8596668" cy="838200"/>
          </a:xfrm>
        </p:spPr>
        <p:txBody>
          <a:bodyPr/>
          <a:lstStyle/>
          <a:p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Food Security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826377"/>
            <a:ext cx="9722152" cy="4593562"/>
          </a:xfrm>
        </p:spPr>
        <p:txBody>
          <a:bodyPr/>
          <a:lstStyle/>
          <a:p>
            <a:r>
              <a:rPr lang="en-US" dirty="0" smtClean="0"/>
              <a:t>There is </a:t>
            </a:r>
            <a:r>
              <a:rPr lang="en-US" dirty="0"/>
              <a:t>more than 1.2 million hectares of irrigated </a:t>
            </a:r>
            <a:r>
              <a:rPr lang="en-US" dirty="0" smtClean="0"/>
              <a:t>land in the Republic. </a:t>
            </a:r>
            <a:r>
              <a:rPr lang="en-US" dirty="0"/>
              <a:t>The possibility of introducing new irrigated land is more than 1 million hectares</a:t>
            </a:r>
            <a:r>
              <a:rPr lang="ru-RU" dirty="0" smtClean="0"/>
              <a:t>.</a:t>
            </a:r>
          </a:p>
          <a:p>
            <a:r>
              <a:rPr lang="en-US" dirty="0"/>
              <a:t>According to the UN FAO, 0.2 ha of irrigated land is required per 1 person to provide food for the population. In Kyrgyzstan, </a:t>
            </a:r>
            <a:r>
              <a:rPr lang="en-US" dirty="0" smtClean="0"/>
              <a:t>there is 0.14 </a:t>
            </a:r>
            <a:r>
              <a:rPr lang="en-US" dirty="0"/>
              <a:t>ha of irrigated land per 1 person</a:t>
            </a:r>
            <a:r>
              <a:rPr lang="ru-RU" dirty="0" smtClean="0"/>
              <a:t>;</a:t>
            </a:r>
          </a:p>
          <a:p>
            <a:r>
              <a:rPr lang="en-US" dirty="0"/>
              <a:t>To ensure the safety of the population and settlements, it is necessary to adopt the State program for the construction of mudflow reservoirs on small rivers of the republic</a:t>
            </a:r>
            <a:r>
              <a:rPr lang="ru-RU" dirty="0" smtClean="0"/>
              <a:t>;</a:t>
            </a:r>
          </a:p>
          <a:p>
            <a:r>
              <a:rPr lang="en-US" dirty="0"/>
              <a:t>Virtual Water Indicators for Kyrgyzstan 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33309"/>
              </p:ext>
            </p:extLst>
          </p:nvPr>
        </p:nvGraphicFramePr>
        <p:xfrm>
          <a:off x="3374786" y="3788244"/>
          <a:ext cx="5289034" cy="292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321">
                  <a:extLst>
                    <a:ext uri="{9D8B030D-6E8A-4147-A177-3AD203B41FA5}">
                      <a16:colId xmlns:a16="http://schemas.microsoft.com/office/drawing/2014/main" val="1232136507"/>
                    </a:ext>
                  </a:extLst>
                </a:gridCol>
                <a:gridCol w="2746713">
                  <a:extLst>
                    <a:ext uri="{9D8B030D-6E8A-4147-A177-3AD203B41FA5}">
                      <a16:colId xmlns:a16="http://schemas.microsoft.com/office/drawing/2014/main" val="3359176237"/>
                    </a:ext>
                  </a:extLst>
                </a:gridCol>
              </a:tblGrid>
              <a:tr h="37625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m3 / ha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15425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Wheat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29325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Meat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52434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Vegetables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2018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Cotton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68448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Kidney bean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1143"/>
                  </a:ext>
                </a:extLst>
              </a:tr>
              <a:tr h="67351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Sugarbeet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05370"/>
                  </a:ext>
                </a:extLst>
              </a:tr>
            </a:tbl>
          </a:graphicData>
        </a:graphic>
      </p:graphicFrame>
      <p:pic>
        <p:nvPicPr>
          <p:cNvPr id="1028" name="Picture 4" descr="http://www.beanstrader.com/images/Pink%20Be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86" y="5510037"/>
            <a:ext cx="967700" cy="7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randstock.ru/media/blog/hlopok_text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7" y="5133796"/>
            <a:ext cx="901570" cy="6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ifundist.com/media/gallery/o-o-w/00/01/1143/latifundist-com-den-polya-sesvanderhave-lnz-1-81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7" y="6108973"/>
            <a:ext cx="899424" cy="5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regionsert.ru/wp-content/uploads/2018/07/%D1%81%D0%B5%D1%80%D1%82%D0%B8%D1%84%D0%B8%D0%BA%D0%B0%D1%86%D0%B8%D1%8F-%D0%BE%D0%B2%D0%BE%D1%89%D0%B5%D0%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86" y="4712587"/>
            <a:ext cx="967700" cy="6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nplus.com/files/resources/original/5a6c75a0e0a1116137ab7c9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7" y="4348296"/>
            <a:ext cx="899424" cy="6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originals/e5/c1/8d/e5c18d604fcf19656238f2476afb7c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76" y="3617519"/>
            <a:ext cx="392320" cy="9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77" y="266701"/>
            <a:ext cx="8596668" cy="901700"/>
          </a:xfrm>
        </p:spPr>
        <p:txBody>
          <a:bodyPr/>
          <a:lstStyle/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Energy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Security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168401"/>
            <a:ext cx="7188200" cy="547914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Currently, the republic’s hydropower potential is </a:t>
            </a:r>
            <a:r>
              <a:rPr lang="en-US" dirty="0" smtClean="0"/>
              <a:t>18</a:t>
            </a:r>
            <a:r>
              <a:rPr lang="en-US" dirty="0"/>
              <a:t>% (for large hydropower plants </a:t>
            </a:r>
            <a:r>
              <a:rPr lang="en-US" dirty="0" smtClean="0"/>
              <a:t>- </a:t>
            </a:r>
            <a:r>
              <a:rPr lang="en-US" dirty="0"/>
              <a:t>19.5%, and for small hydropower plants </a:t>
            </a:r>
            <a:r>
              <a:rPr lang="en-US" dirty="0" smtClean="0"/>
              <a:t>- </a:t>
            </a:r>
            <a:r>
              <a:rPr lang="en-US" dirty="0"/>
              <a:t>4%)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The hydropower potential of the republic is estimated at 245.52 billion kWh of electricity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The country has 16 large and medium-sized hydropower plants with an annual output of 11 billion kWh</a:t>
            </a:r>
            <a:r>
              <a:rPr lang="ru-RU" dirty="0" smtClean="0"/>
              <a:t>. </a:t>
            </a:r>
          </a:p>
          <a:p>
            <a:pPr algn="just"/>
            <a:r>
              <a:rPr lang="en-US" dirty="0"/>
              <a:t>The commissioning of new capacities </a:t>
            </a:r>
            <a:r>
              <a:rPr lang="en-US" dirty="0" smtClean="0"/>
              <a:t>is outracing </a:t>
            </a:r>
            <a:r>
              <a:rPr lang="en-US" dirty="0"/>
              <a:t>the growth rate of the load in the power system. Over the past ten years, only 1 </a:t>
            </a:r>
            <a:r>
              <a:rPr lang="en-US" dirty="0" smtClean="0"/>
              <a:t>power unit </a:t>
            </a:r>
            <a:r>
              <a:rPr lang="en-US" dirty="0"/>
              <a:t>for 120 MW of </a:t>
            </a:r>
            <a:r>
              <a:rPr lang="en-US" dirty="0" smtClean="0"/>
              <a:t>Kambarata-2 </a:t>
            </a:r>
            <a:r>
              <a:rPr lang="en-US" dirty="0"/>
              <a:t>hydroelectric power station </a:t>
            </a:r>
            <a:r>
              <a:rPr lang="en-US" dirty="0" smtClean="0"/>
              <a:t>was </a:t>
            </a:r>
            <a:r>
              <a:rPr lang="en-US" dirty="0"/>
              <a:t>built and commissioned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It is planned to commission new </a:t>
            </a:r>
            <a:r>
              <a:rPr lang="en-US" dirty="0" smtClean="0"/>
              <a:t>cascade </a:t>
            </a:r>
            <a:r>
              <a:rPr lang="en-US" dirty="0"/>
              <a:t>of the </a:t>
            </a:r>
            <a:r>
              <a:rPr lang="en-US" dirty="0" smtClean="0"/>
              <a:t>Upper-</a:t>
            </a:r>
            <a:r>
              <a:rPr lang="en-US" dirty="0" err="1" smtClean="0"/>
              <a:t>Naryn</a:t>
            </a:r>
            <a:r>
              <a:rPr lang="en-US" dirty="0" smtClean="0"/>
              <a:t> </a:t>
            </a:r>
            <a:r>
              <a:rPr lang="en-US" dirty="0"/>
              <a:t>hydropower plants, the </a:t>
            </a:r>
            <a:r>
              <a:rPr lang="en-US" dirty="0" err="1" smtClean="0"/>
              <a:t>Karakeche</a:t>
            </a:r>
            <a:r>
              <a:rPr lang="en-US" dirty="0" smtClean="0"/>
              <a:t> </a:t>
            </a:r>
            <a:r>
              <a:rPr lang="en-US" dirty="0"/>
              <a:t>TPP and the </a:t>
            </a:r>
            <a:r>
              <a:rPr lang="en-US" dirty="0" smtClean="0"/>
              <a:t>Kambarata-1 </a:t>
            </a:r>
            <a:r>
              <a:rPr lang="en-US" dirty="0"/>
              <a:t>hydropower </a:t>
            </a:r>
            <a:r>
              <a:rPr lang="en-US" dirty="0" smtClean="0"/>
              <a:t>station, </a:t>
            </a:r>
            <a:r>
              <a:rPr lang="en-US" dirty="0"/>
              <a:t>the second </a:t>
            </a:r>
            <a:r>
              <a:rPr lang="en-US" dirty="0" smtClean="0"/>
              <a:t>power unit </a:t>
            </a:r>
            <a:r>
              <a:rPr lang="en-US" dirty="0"/>
              <a:t>of the </a:t>
            </a:r>
            <a:r>
              <a:rPr lang="en-US" dirty="0" smtClean="0"/>
              <a:t>Kambarata-2 </a:t>
            </a:r>
            <a:r>
              <a:rPr lang="en-US" dirty="0"/>
              <a:t>hydropower </a:t>
            </a:r>
            <a:r>
              <a:rPr lang="en-US" dirty="0" smtClean="0"/>
              <a:t>station, </a:t>
            </a:r>
            <a:r>
              <a:rPr lang="en-US" dirty="0"/>
              <a:t>as well as small hydropower plants by region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www.centralasia-travel.com/uploads/gallery/1324/toktogu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727201"/>
            <a:ext cx="46863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Environmental Safety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01" y="1600201"/>
            <a:ext cx="6590370" cy="5032828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en-US" dirty="0"/>
              <a:t>Nature and its components are the national treasure of the Kyrgyz Republic, one of the main factors of its sustainable socio-economic development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The existence of ecosystems depends on the availability of sufficient </a:t>
            </a:r>
            <a:r>
              <a:rPr lang="en-US" dirty="0" smtClean="0"/>
              <a:t>water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Article 64 of the Water Code of the Kyrgyz Republic includes a provision on determining the minimum requirements for environmental runoff for rivers and water bodies of a country in order to preserve fish </a:t>
            </a:r>
            <a:r>
              <a:rPr lang="en-US" dirty="0" smtClean="0"/>
              <a:t>resources </a:t>
            </a:r>
            <a:r>
              <a:rPr lang="en-US" dirty="0"/>
              <a:t>and water ecosystems</a:t>
            </a:r>
            <a:r>
              <a:rPr lang="ru-RU" dirty="0" smtClean="0"/>
              <a:t>;</a:t>
            </a:r>
          </a:p>
          <a:p>
            <a:r>
              <a:rPr lang="en-US" dirty="0" smtClean="0"/>
              <a:t>There is an emergency </a:t>
            </a:r>
            <a:r>
              <a:rPr lang="en-US" dirty="0"/>
              <a:t>to consider ecosystem </a:t>
            </a:r>
            <a:r>
              <a:rPr lang="en-US" dirty="0" smtClean="0"/>
              <a:t>needs in water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http://900igr.net/up/datai/105287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61" y="1600201"/>
            <a:ext cx="5171039" cy="38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501" y="134753"/>
            <a:ext cx="9804400" cy="420106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act now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501" y="841829"/>
            <a:ext cx="5803899" cy="2821501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Population growth and economic development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increasing pressures on water resources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Kyrgyzstan, as a mountainous country, is most vulnerable to the consequences of Global Climate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air temperature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glaciers 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melting and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their reduction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river flow change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Emergency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situations</a:t>
            </a:r>
            <a:r>
              <a:rPr 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423171"/>
              </p:ext>
            </p:extLst>
          </p:nvPr>
        </p:nvGraphicFramePr>
        <p:xfrm>
          <a:off x="0" y="39545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401995"/>
              </p:ext>
            </p:extLst>
          </p:nvPr>
        </p:nvGraphicFramePr>
        <p:xfrm>
          <a:off x="4572000" y="4075066"/>
          <a:ext cx="7068457" cy="275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57" y="841829"/>
            <a:ext cx="5561693" cy="29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500" y="346841"/>
            <a:ext cx="9931399" cy="46245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Code is the main regulatory instrument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8212" y="1631440"/>
            <a:ext cx="5810960" cy="39680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Reasons for delayed implementation of the Water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Code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Ambitiousness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Lack of institutional framework </a:t>
            </a: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(SWRA) </a:t>
            </a: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and effective solutions</a:t>
            </a:r>
            <a:endParaRPr lang="ru-RU" sz="20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Lack of financial and human resources</a:t>
            </a:r>
            <a:endParaRPr lang="ru-RU" sz="20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Political situation</a:t>
            </a:r>
            <a:endParaRPr lang="ru-RU" sz="20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29" y="1782147"/>
            <a:ext cx="5628571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1342</Words>
  <Application>Microsoft Office PowerPoint</Application>
  <PresentationFormat>Widescreen</PresentationFormat>
  <Paragraphs>126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&amp;quot</vt:lpstr>
      <vt:lpstr>Arial</vt:lpstr>
      <vt:lpstr>Calibri</vt:lpstr>
      <vt:lpstr>Trebuchet MS</vt:lpstr>
      <vt:lpstr>Wingdings</vt:lpstr>
      <vt:lpstr>Wingdings 3</vt:lpstr>
      <vt:lpstr>Аспект</vt:lpstr>
      <vt:lpstr>High Level Development Forum:   ACCELERATING REFORMS FOR SUSTAINABLE DEVELOPMENT</vt:lpstr>
      <vt:lpstr>PowerPoint Presentation</vt:lpstr>
      <vt:lpstr>Water Resources is the basis of Sustainable Development</vt:lpstr>
      <vt:lpstr>National Water Security</vt:lpstr>
      <vt:lpstr>Food Security</vt:lpstr>
      <vt:lpstr>Energy Security</vt:lpstr>
      <vt:lpstr>Environmental Safety</vt:lpstr>
      <vt:lpstr>Why act now ….</vt:lpstr>
      <vt:lpstr>  Water Code is the main regulatory instrument</vt:lpstr>
      <vt:lpstr>State Strategies and Development Programs</vt:lpstr>
      <vt:lpstr>Challenges:</vt:lpstr>
      <vt:lpstr>Results achieved since 2013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Makhmutov Bakyt EDA BMA</cp:lastModifiedBy>
  <cp:revision>209</cp:revision>
  <cp:lastPrinted>2019-11-14T07:49:41Z</cp:lastPrinted>
  <dcterms:created xsi:type="dcterms:W3CDTF">2019-08-22T04:49:35Z</dcterms:created>
  <dcterms:modified xsi:type="dcterms:W3CDTF">2019-11-18T13:02:37Z</dcterms:modified>
</cp:coreProperties>
</file>