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364" r:id="rId2"/>
    <p:sldId id="256" r:id="rId3"/>
    <p:sldId id="306" r:id="rId4"/>
    <p:sldId id="309" r:id="rId5"/>
    <p:sldId id="367" r:id="rId6"/>
    <p:sldId id="307" r:id="rId7"/>
    <p:sldId id="368" r:id="rId8"/>
    <p:sldId id="308" r:id="rId9"/>
    <p:sldId id="310" r:id="rId10"/>
    <p:sldId id="311" r:id="rId11"/>
    <p:sldId id="3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C1"/>
    <a:srgbClr val="BCDEF6"/>
    <a:srgbClr val="EA8D69"/>
    <a:srgbClr val="A0A0A0"/>
    <a:srgbClr val="AABDEF"/>
    <a:srgbClr val="000074"/>
    <a:srgbClr val="00013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/>
    <p:restoredTop sz="94823"/>
  </p:normalViewPr>
  <p:slideViewPr>
    <p:cSldViewPr>
      <p:cViewPr>
        <p:scale>
          <a:sx n="53" d="100"/>
          <a:sy n="53" d="100"/>
        </p:scale>
        <p:origin x="-92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6;&#1077;&#1085;&#1103;\&#1044;&#1080;&#1089;&#1082;%20E\&#1052;&#1086;&#1080;%20&#1076;&#1086;&#1082;&#1091;&#1084;&#1077;&#1085;&#1090;&#1099;\&#1054;&#1090;&#1076;&#1077;&#1083;%20&#1089;&#1090;&#1088;&#1072;&#1090;&#1077;&#1075;&#1080;&#1080;%20&#1052;&#1080;&#1085;&#1086;&#1073;&#1088;&#1072;&#1091;&#1082;&#1080;%20&#1050;&#1056;\&#1048;&#1089;&#1087;&#1086;&#1083;&#1085;&#1103;&#1077;&#1084;&#1099;&#1077;%20&#1076;&#1086;&#1082;&#1091;&#1084;&#1077;&#1085;&#1090;&#1099;\2019\&#1044;&#1086;&#1085;&#1086;&#1088;&#1089;&#1082;&#1072;&#1103;%20&#1082;&#1086;&#1085;&#1092;&#1088;&#1077;&#1085;&#1094;&#1080;&#1103;_2019\&#1044;&#1086;&#1085;&#1086;&#1088;&#1089;&#1082;&#1072;&#1103;_&#1084;&#1072;&#1090;&#1077;&#1088;&#1080;&#1072;&#1083;&#1099;%20&#1082;%20&#1076;&#1086;&#1082;&#1083;&#1072;&#1076;&#1091;\&#1044;&#1083;&#1103;%20&#1044;&#1086;&#1085;&#1086;&#1088;&#1089;&#1082;&#1086;&#1081;_&#1089;&#1083;&#1072;&#1081;&#1076;&#1099;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6;&#1077;&#1085;&#1103;\&#1044;&#1080;&#1089;&#1082;%20E\&#1052;&#1086;&#1080;%20&#1076;&#1086;&#1082;&#1091;&#1084;&#1077;&#1085;&#1090;&#1099;\&#1054;&#1090;&#1076;&#1077;&#1083;%20&#1089;&#1090;&#1088;&#1072;&#1090;&#1077;&#1075;&#1080;&#1080;%20&#1052;&#1080;&#1085;&#1086;&#1073;&#1088;&#1072;&#1091;&#1082;&#1080;%20&#1050;&#1056;\&#1048;&#1089;&#1087;&#1086;&#1083;&#1085;&#1103;&#1077;&#1084;&#1099;&#1077;%20&#1076;&#1086;&#1082;&#1091;&#1084;&#1077;&#1085;&#1090;&#1099;\2019\&#1044;&#1086;&#1085;&#1086;&#1088;&#1089;&#1082;&#1072;&#1103;%20&#1082;&#1086;&#1085;&#1092;&#1088;&#1077;&#1085;&#1094;&#1080;&#1103;_2019\&#1044;&#1086;&#1085;&#1086;&#1088;&#1089;&#1082;&#1072;&#1103;_&#1084;&#1072;&#1090;&#1077;&#1088;&#1080;&#1072;&#1083;&#1099;%20&#1082;%20&#1076;&#1086;&#1082;&#1083;&#1072;&#1076;&#1091;\&#1044;&#1083;&#1103;%20&#1044;&#1086;&#1085;&#1086;&#1088;&#1089;&#1082;&#1086;&#1081;_&#1089;&#1083;&#1072;&#1081;&#1076;&#1099;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6;&#1077;&#1085;&#1103;\&#1044;&#1080;&#1089;&#1082;%20E\&#1052;&#1086;&#1080;%20&#1076;&#1086;&#1082;&#1091;&#1084;&#1077;&#1085;&#1090;&#1099;\&#1054;&#1090;&#1076;&#1077;&#1083;%20&#1089;&#1090;&#1088;&#1072;&#1090;&#1077;&#1075;&#1080;&#1080;%20&#1052;&#1080;&#1085;&#1086;&#1073;&#1088;&#1072;&#1091;&#1082;&#1080;%20&#1050;&#1056;\&#1048;&#1089;&#1087;&#1086;&#1083;&#1085;&#1103;&#1077;&#1084;&#1099;&#1077;%20&#1076;&#1086;&#1082;&#1091;&#1084;&#1077;&#1085;&#1090;&#1099;\2019\&#1044;&#1086;&#1085;&#1086;&#1088;&#1089;&#1082;&#1072;&#1103;%20&#1082;&#1086;&#1085;&#1092;&#1088;&#1077;&#1085;&#1094;&#1080;&#1103;_2019\&#1044;&#1086;&#1085;&#1086;&#1088;&#1089;&#1082;&#1072;&#1103;_&#1084;&#1072;&#1090;&#1077;&#1088;&#1080;&#1072;&#1083;&#1099;%20&#1082;%20&#1076;&#1086;&#1082;&#1083;&#1072;&#1076;&#1091;\&#1044;&#1083;&#1103;%20&#1044;&#1086;&#1085;&#1086;&#1088;&#1089;&#1082;&#1086;&#1081;_&#1089;&#1083;&#1072;&#1081;&#1076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6;&#1077;&#1085;&#1103;\&#1044;&#1080;&#1089;&#1082;%20E\&#1052;&#1086;&#1080;%20&#1076;&#1086;&#1082;&#1091;&#1084;&#1077;&#1085;&#1090;&#1099;\&#1054;&#1090;&#1076;&#1077;&#1083;%20&#1089;&#1090;&#1088;&#1072;&#1090;&#1077;&#1075;&#1080;&#1080;%20&#1052;&#1080;&#1085;&#1086;&#1073;&#1088;&#1072;&#1091;&#1082;&#1080;%20&#1050;&#1056;\&#1048;&#1089;&#1087;&#1086;&#1083;&#1085;&#1103;&#1077;&#1084;&#1099;&#1077;%20&#1076;&#1086;&#1082;&#1091;&#1084;&#1077;&#1085;&#1090;&#1099;\2019\&#1044;&#1086;&#1085;&#1086;&#1088;&#1089;&#1082;&#1072;&#1103;%20&#1082;&#1086;&#1085;&#1092;&#1088;&#1077;&#1085;&#1094;&#1080;&#1103;_2019\&#1044;&#1086;&#1085;&#1086;&#1088;&#1089;&#1082;&#1072;&#1103;_&#1084;&#1072;&#1090;&#1077;&#1088;&#1080;&#1072;&#1083;&#1099;%20&#1082;%20&#1076;&#1086;&#1082;&#1083;&#1072;&#1076;&#1091;\&#1044;&#1083;&#1103;%20&#1044;&#1086;&#1085;&#1086;&#1088;&#1089;&#1082;&#1086;&#1081;_&#1089;&#1083;&#1072;&#1081;&#1076;&#1099;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Лист1!$O$99</c:f>
              <c:strCache>
                <c:ptCount val="1"/>
                <c:pt idx="0">
                  <c:v>Место Кыргызстана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Лист1!$P$98:$Q$98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Лист1!$P$99:$Q$99</c:f>
              <c:numCache>
                <c:formatCode>General</c:formatCode>
                <c:ptCount val="2"/>
                <c:pt idx="0">
                  <c:v>125</c:v>
                </c:pt>
                <c:pt idx="1">
                  <c:v>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93-4BD6-954F-0DD308CF1EE6}"/>
            </c:ext>
          </c:extLst>
        </c:ser>
        <c:ser>
          <c:idx val="1"/>
          <c:order val="1"/>
          <c:tx>
            <c:strRef>
              <c:f>Лист1!$O$100</c:f>
              <c:strCache>
                <c:ptCount val="1"/>
                <c:pt idx="0">
                  <c:v>Общее число стран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Лист1!$P$98:$Q$98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Лист1!$P$100:$Q$100</c:f>
              <c:numCache>
                <c:formatCode>General</c:formatCode>
                <c:ptCount val="2"/>
                <c:pt idx="0">
                  <c:v>186</c:v>
                </c:pt>
                <c:pt idx="1">
                  <c:v>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93-4BD6-954F-0DD308CF1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29504"/>
        <c:axId val="32631040"/>
      </c:barChart>
      <c:catAx>
        <c:axId val="3262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631040"/>
        <c:crosses val="autoZero"/>
        <c:auto val="1"/>
        <c:lblAlgn val="ctr"/>
        <c:lblOffset val="100"/>
        <c:noMultiLvlLbl val="0"/>
      </c:catAx>
      <c:valAx>
        <c:axId val="32631040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46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326295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527950164707956E-2"/>
          <c:y val="8.3830628094620649E-2"/>
          <c:w val="0.50230918038772499"/>
          <c:h val="0.91616937190537939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Лист1!$N$86:$N$88</c:f>
              <c:strCache>
                <c:ptCount val="3"/>
                <c:pt idx="0">
                  <c:v>Дети и подростки</c:v>
                </c:pt>
                <c:pt idx="1">
                  <c:v>Трудоспособные</c:v>
                </c:pt>
                <c:pt idx="2">
                  <c:v>Старше трудоспособного</c:v>
                </c:pt>
              </c:strCache>
            </c:strRef>
          </c:cat>
          <c:val>
            <c:numRef>
              <c:f>Лист1!$O$86:$O$88</c:f>
              <c:numCache>
                <c:formatCode>0%</c:formatCode>
                <c:ptCount val="3"/>
                <c:pt idx="0">
                  <c:v>0.34</c:v>
                </c:pt>
                <c:pt idx="1">
                  <c:v>0.57999999999999996</c:v>
                </c:pt>
                <c:pt idx="2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4B-4FE4-98EB-5AA9CC8BE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600795073564333"/>
          <c:y val="0.15086422635323521"/>
          <c:w val="0.46246894100004393"/>
          <c:h val="0.724934832411805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Лист1!$I$8</c:f>
              <c:strCache>
                <c:ptCount val="1"/>
                <c:pt idx="0">
                  <c:v>Грамотность населения                     (старше 15 лет)                                               по данным Переписи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Лист1!$J$7:$L$7</c:f>
              <c:numCache>
                <c:formatCode>General</c:formatCode>
                <c:ptCount val="3"/>
                <c:pt idx="0">
                  <c:v>1990</c:v>
                </c:pt>
                <c:pt idx="1">
                  <c:v>1999</c:v>
                </c:pt>
                <c:pt idx="2">
                  <c:v>2009</c:v>
                </c:pt>
              </c:numCache>
            </c:numRef>
          </c:cat>
          <c:val>
            <c:numRef>
              <c:f>Лист1!$J$8:$L$8</c:f>
              <c:numCache>
                <c:formatCode>0.00%</c:formatCode>
                <c:ptCount val="3"/>
                <c:pt idx="0">
                  <c:v>0.96899999999999997</c:v>
                </c:pt>
                <c:pt idx="1">
                  <c:v>0.98699999999999999</c:v>
                </c:pt>
                <c:pt idx="2">
                  <c:v>0.99299999999999999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21-5644-83A7-BFFEBB6E3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55072"/>
        <c:axId val="34356608"/>
      </c:barChart>
      <c:catAx>
        <c:axId val="3435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4356608"/>
        <c:crosses val="autoZero"/>
        <c:auto val="1"/>
        <c:lblAlgn val="ctr"/>
        <c:lblOffset val="100"/>
        <c:noMultiLvlLbl val="0"/>
      </c:catAx>
      <c:valAx>
        <c:axId val="34356608"/>
        <c:scaling>
          <c:orientation val="minMax"/>
          <c:min val="0.75500000000000012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4355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49586317773688E-2"/>
          <c:y val="0.12731340994421364"/>
          <c:w val="0.90441684165487579"/>
          <c:h val="0.7662751211893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Лист1!$K$9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3966648333839857E-3"/>
                  <c:y val="1.657897404171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A9-4186-BA8D-D5AC6D33468A}"/>
                </c:ext>
              </c:extLst>
            </c:dLbl>
            <c:dLbl>
              <c:idx val="4"/>
              <c:layout>
                <c:manualLayout>
                  <c:x val="2.8674499894869349E-3"/>
                  <c:y val="1.035602487255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9-4186-BA8D-D5AC6D33468A}"/>
                </c:ext>
              </c:extLst>
            </c:dLbl>
            <c:dLbl>
              <c:idx val="5"/>
              <c:layout>
                <c:manualLayout>
                  <c:x val="-6.164948614524924E-3"/>
                  <c:y val="3.022941758760697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A9-4186-BA8D-D5AC6D334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Лист1!$I$10:$J$15</c:f>
              <c:strCache>
                <c:ptCount val="6"/>
                <c:pt idx="0">
                  <c:v>Охват образованием (7-24 лет)</c:v>
                </c:pt>
                <c:pt idx="1">
                  <c:v>Охват ДОО (3-5 лет)</c:v>
                </c:pt>
                <c:pt idx="2">
                  <c:v>Охват школой</c:v>
                </c:pt>
                <c:pt idx="3">
                  <c:v>Охват НПО</c:v>
                </c:pt>
                <c:pt idx="4">
                  <c:v>Охват СПО</c:v>
                </c:pt>
                <c:pt idx="5">
                  <c:v>Охват ВПО</c:v>
                </c:pt>
              </c:strCache>
            </c:strRef>
          </c:cat>
          <c:val>
            <c:numRef>
              <c:f>Лист1!$K$10:$K$15</c:f>
              <c:numCache>
                <c:formatCode>0.00%</c:formatCode>
                <c:ptCount val="6"/>
                <c:pt idx="0">
                  <c:v>0.70399999999999996</c:v>
                </c:pt>
                <c:pt idx="1">
                  <c:v>0.17499999999999999</c:v>
                </c:pt>
                <c:pt idx="2">
                  <c:v>0.90200000000000002</c:v>
                </c:pt>
                <c:pt idx="3">
                  <c:v>8.8999999999999996E-2</c:v>
                </c:pt>
                <c:pt idx="4" formatCode="0%">
                  <c:v>0.18</c:v>
                </c:pt>
                <c:pt idx="5">
                  <c:v>0.252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A9-4186-BA8D-D5AC6D33468A}"/>
            </c:ext>
          </c:extLst>
        </c:ser>
        <c:ser>
          <c:idx val="1"/>
          <c:order val="1"/>
          <c:tx>
            <c:strRef>
              <c:f>Лист1!$L$9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947708289528895E-4"/>
                  <c:y val="8.9851110322018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A9-4186-BA8D-D5AC6D33468A}"/>
                </c:ext>
              </c:extLst>
            </c:dLbl>
            <c:dLbl>
              <c:idx val="3"/>
              <c:layout>
                <c:manualLayout>
                  <c:x val="2.9151949140637265E-3"/>
                  <c:y val="-1.653853751965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A9-4186-BA8D-D5AC6D33468A}"/>
                </c:ext>
              </c:extLst>
            </c:dLbl>
            <c:dLbl>
              <c:idx val="4"/>
              <c:layout>
                <c:manualLayout>
                  <c:x val="2.8674499894869349E-3"/>
                  <c:y val="1.5599234520604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A9-4186-BA8D-D5AC6D33468A}"/>
                </c:ext>
              </c:extLst>
            </c:dLbl>
            <c:dLbl>
              <c:idx val="5"/>
              <c:layout>
                <c:manualLayout>
                  <c:x val="1.1982369268428286E-2"/>
                  <c:y val="7.7914230752171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A9-4186-BA8D-D5AC6D334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Лист1!$I$10:$J$15</c:f>
              <c:strCache>
                <c:ptCount val="6"/>
                <c:pt idx="0">
                  <c:v>Охват образованием (7-24 лет)</c:v>
                </c:pt>
                <c:pt idx="1">
                  <c:v>Охват ДОО (3-5 лет)</c:v>
                </c:pt>
                <c:pt idx="2">
                  <c:v>Охват школой</c:v>
                </c:pt>
                <c:pt idx="3">
                  <c:v>Охват НПО</c:v>
                </c:pt>
                <c:pt idx="4">
                  <c:v>Охват СПО</c:v>
                </c:pt>
                <c:pt idx="5">
                  <c:v>Охват ВПО</c:v>
                </c:pt>
              </c:strCache>
            </c:strRef>
          </c:cat>
          <c:val>
            <c:numRef>
              <c:f>Лист1!$L$10:$L$15</c:f>
              <c:numCache>
                <c:formatCode>0.00%</c:formatCode>
                <c:ptCount val="6"/>
                <c:pt idx="0" formatCode="0%">
                  <c:v>0.76</c:v>
                </c:pt>
                <c:pt idx="1">
                  <c:v>0.26200000000000001</c:v>
                </c:pt>
                <c:pt idx="2">
                  <c:v>0.98799999999999999</c:v>
                </c:pt>
                <c:pt idx="3">
                  <c:v>0.10199999999999999</c:v>
                </c:pt>
                <c:pt idx="4">
                  <c:v>0.22500000000000001</c:v>
                </c:pt>
                <c:pt idx="5">
                  <c:v>0.19600000000000001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A9-4186-BA8D-D5AC6D334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25856"/>
        <c:axId val="34427648"/>
      </c:barChart>
      <c:catAx>
        <c:axId val="3442585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 w="12700">
            <a:solidFill>
              <a:schemeClr val="accent1">
                <a:lumMod val="50000"/>
              </a:schemeClr>
            </a:solidFill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34427648"/>
        <c:crosses val="autoZero"/>
        <c:auto val="1"/>
        <c:lblAlgn val="ctr"/>
        <c:lblOffset val="100"/>
        <c:noMultiLvlLbl val="0"/>
      </c:catAx>
      <c:valAx>
        <c:axId val="344276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4425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067913023438172"/>
          <c:y val="1.357384572878993E-2"/>
          <c:w val="0.34115057004685428"/>
          <c:h val="5.3608140174717843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производительность труда на 1 занятого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172247</c:v>
                </c:pt>
                <c:pt idx="1">
                  <c:v>250827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1E-4C1F-AB4E-F47523CF65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размер среднемесячной заработной платы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312981097338392E-2"/>
                  <c:y val="-1.959658803342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1E-4C1F-AB4E-F47523CF658C}"/>
                </c:ext>
              </c:extLst>
            </c:dLbl>
            <c:dLbl>
              <c:idx val="1"/>
              <c:layout>
                <c:manualLayout>
                  <c:x val="4.2832542415921951E-2"/>
                  <c:y val="-1.959658803342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1E-4C1F-AB4E-F47523CF6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11341</c:v>
                </c:pt>
                <c:pt idx="1">
                  <c:v>15778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1E-4C1F-AB4E-F47523CF65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размер гарантированного минимального дохода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17367911501896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1E-4C1F-AB4E-F47523CF658C}"/>
                </c:ext>
              </c:extLst>
            </c:dLbl>
            <c:dLbl>
              <c:idx val="1"/>
              <c:layout>
                <c:manualLayout>
                  <c:x val="1.5117367911501804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1E-4C1F-AB4E-F47523CF6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640</c:v>
                </c:pt>
                <c:pt idx="1">
                  <c:v>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B1E-4C1F-AB4E-F47523CF6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06656"/>
        <c:axId val="33208192"/>
      </c:barChart>
      <c:catAx>
        <c:axId val="3320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3208192"/>
        <c:crosses val="autoZero"/>
        <c:auto val="1"/>
        <c:lblAlgn val="ctr"/>
        <c:lblOffset val="100"/>
        <c:noMultiLvlLbl val="0"/>
      </c:catAx>
      <c:valAx>
        <c:axId val="33208192"/>
        <c:scaling>
          <c:orientation val="minMax"/>
          <c:max val="28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32066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30417276785159E-2"/>
          <c:y val="2.717198089101211E-2"/>
          <c:w val="0.92180995819618583"/>
          <c:h val="0.70093223768787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бедности в стране 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0.37</c:v>
                </c:pt>
                <c:pt idx="1">
                  <c:v>0.224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5D-45CA-A8A4-846550A430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крайней бедности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95000"/>
                  </a:schemeClr>
                </a:gs>
                <a:gs pos="100000">
                  <a:schemeClr val="accent6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0.00%</c:formatCode>
                <c:ptCount val="2"/>
                <c:pt idx="0">
                  <c:v>2.8000000000000001E-2</c:v>
                </c:pt>
                <c:pt idx="1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5D-45CA-A8A4-846550A430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уровень бедности среди занятого населения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0.30199999999999999</c:v>
                </c:pt>
                <c:pt idx="1">
                  <c:v>0.155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5D-45CA-A8A4-846550A430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уровень общей безработицы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0.00%</c:formatCode>
                <c:ptCount val="2"/>
                <c:pt idx="0">
                  <c:v>8.3000000000000004E-2</c:v>
                </c:pt>
                <c:pt idx="1">
                  <c:v>6.2E-2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5D-45CA-A8A4-846550A4301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доля занятых в неформальном секторе 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Лист1!$F$2:$F$3</c:f>
              <c:numCache>
                <c:formatCode>0.00%</c:formatCode>
                <c:ptCount val="2"/>
                <c:pt idx="0" formatCode="0%">
                  <c:v>0.72</c:v>
                </c:pt>
                <c:pt idx="1">
                  <c:v>0.68500000000000005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5D-45CA-A8A4-846550A4301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доля детей вовлеченных в детский труд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9.3145368098584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65-5247-95D4-16B7BF7E1D0E}"/>
                </c:ext>
              </c:extLst>
            </c:dLbl>
            <c:dLbl>
              <c:idx val="1"/>
              <c:layout>
                <c:manualLayout>
                  <c:x val="4.3194967344151198E-3"/>
                  <c:y val="6.818342881399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65-5247-95D4-16B7BF7E1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Лист1!$G$2:$G$3</c:f>
              <c:numCache>
                <c:formatCode>0.00%</c:formatCode>
                <c:ptCount val="2"/>
                <c:pt idx="0">
                  <c:v>0.27800000000000002</c:v>
                </c:pt>
                <c:pt idx="1">
                  <c:v>0.26700000000000002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F5D-45CA-A8A4-846550A43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12928"/>
        <c:axId val="35614720"/>
      </c:barChart>
      <c:catAx>
        <c:axId val="3561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5614720"/>
        <c:crosses val="autoZero"/>
        <c:auto val="1"/>
        <c:lblAlgn val="ctr"/>
        <c:lblOffset val="100"/>
        <c:noMultiLvlLbl val="0"/>
      </c:catAx>
      <c:valAx>
        <c:axId val="35614720"/>
        <c:scaling>
          <c:orientation val="minMax"/>
        </c:scaling>
        <c:delete val="0"/>
        <c:axPos val="l"/>
        <c:majorGridlines>
          <c:spPr>
            <a:effectLst>
              <a:outerShdw dist="50800" sx="1000" sy="1000" algn="ctr" rotWithShape="0">
                <a:srgbClr val="000000">
                  <a:alpha val="28000"/>
                </a:srgbClr>
              </a:outerShdw>
            </a:effectLst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35612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2817537877212677"/>
          <c:w val="0.9906006708795092"/>
          <c:h val="0.17095373412252857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Смертность от ССЗ, Кыргызская Республика, 2018г. (на 100000 населения)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ссз!$B$23</c:f>
              <c:strCache>
                <c:ptCount val="1"/>
                <c:pt idx="0">
                  <c:v>ССЗ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ссз!$E$22:$N$22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ссз!$E$23:$N$23</c:f>
              <c:numCache>
                <c:formatCode>General</c:formatCode>
                <c:ptCount val="10"/>
                <c:pt idx="0">
                  <c:v>326.5</c:v>
                </c:pt>
                <c:pt idx="1">
                  <c:v>323.89999999999998</c:v>
                </c:pt>
                <c:pt idx="2">
                  <c:v>326.3</c:v>
                </c:pt>
                <c:pt idx="3">
                  <c:v>331.2</c:v>
                </c:pt>
                <c:pt idx="4">
                  <c:v>308.2</c:v>
                </c:pt>
                <c:pt idx="5">
                  <c:v>307</c:v>
                </c:pt>
                <c:pt idx="6">
                  <c:v>297</c:v>
                </c:pt>
                <c:pt idx="7">
                  <c:v>279.7</c:v>
                </c:pt>
                <c:pt idx="8">
                  <c:v>275.89999999999998</c:v>
                </c:pt>
                <c:pt idx="9">
                  <c:v>265.7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11-445F-9EA6-70D4F8208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68576"/>
        <c:axId val="35778560"/>
      </c:barChart>
      <c:catAx>
        <c:axId val="357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5778560"/>
        <c:crosses val="autoZero"/>
        <c:auto val="1"/>
        <c:lblAlgn val="ctr"/>
        <c:lblOffset val="100"/>
        <c:noMultiLvlLbl val="0"/>
      </c:catAx>
      <c:valAx>
        <c:axId val="35778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768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8659B-8B8C-4309-B913-3750F483EF4A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D36B6-27DC-423D-B350-90F4EBEA2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3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D36B6-27DC-423D-B350-90F4EBEA24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0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D36B6-27DC-423D-B350-90F4EBEA24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7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D36B6-27DC-423D-B350-90F4EBEA24D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0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6044B-BA83-A746-B40C-792554E6B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70F255A-8651-8048-89DE-1FA8CE585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11B388-222F-654F-8EA7-51A1732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2A4-54E2-4293-B67B-FF866FBCCD7E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9691F6-6A28-4B4F-9FF5-63EBC8EA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1F7C5-1017-DC44-B1D3-B80AC54F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5430DC-ED87-9B4C-BDFA-E615E0A3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D554D5A-F021-194C-88ED-01947E7DB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0552DB-9326-914F-A3C2-940EF72C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C074-AA67-4D4C-ADC0-54C7C1F0D79F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2FE046-9812-D142-AEB0-D4C5E7C5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0D3114-DF7A-D144-B5D7-DA7C8530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3D38EA9-9F1A-2D45-9C90-74D17430B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BB24DD-A531-324E-900E-2248A7B7B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491D0C-D230-2746-A21C-67112D74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37AD-5EAC-4DB8-A223-7793E3B100CC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377673-92FD-2A42-8929-E0556574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0356E3-19C5-0841-A756-619F8B2B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1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98D199-F962-0F42-A5DA-B74025E4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77F2E7-6E69-CF45-A4F9-A19BE69E6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430B47-01F1-AB49-A798-15123B5A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705-8D3D-45E0-AB07-0F3B33A09777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C43A60-475A-C44F-B6CC-B777E3A6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FB22E4-82DB-164C-93D3-0BE97741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0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572B3-FA05-9945-953C-8EC0A915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E27656-55B7-9C40-AA6F-8B6E9FB3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AB316F-63B2-7E49-9DB3-7A386714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D31A-752C-46E3-B2F2-3247FBBC6970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AB1F31-BFEE-EB45-A681-09BE06B2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B60F62-2547-3C4E-A24C-52D1847C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9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42571F-1CC2-0248-BEDF-32C8A7CC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60A770-A3F8-6C44-BD84-6936B0CF6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68E73C-BCBC-A944-B4C7-01B879503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0204886-F99A-6F4C-98BA-BE2E4668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CF5-3714-440B-9050-4CA2AF914E71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FD7844-DC13-F940-A6CA-E61B008A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32D3A2-3168-9B4C-8D6B-7E7AD393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0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402F3-0B77-2549-9477-6AE0EA64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9F4195-9795-104D-BE77-6A7AD2EF7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0F5624-0B1A-EF49-9066-4E65276DF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5EF78A2-90A3-E048-BDD1-C0A26C15E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6EB6E2E-414F-C94B-8A8C-DC85FF80E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69B90B1-BA78-9D4C-9D7F-3903DA0E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8F0A-02AF-45CA-8F98-BEA81348BA7C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809B443-416D-C54F-87F6-A92AF45F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9047F38-A808-C142-B75A-0CD25AF3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9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0D786F-6A68-8441-B95E-1855086B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A6DFB73-AAD8-5447-AA23-6341E2F1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EB7-DDE5-465D-B452-9D77761B3093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0D2B560-F3D2-DC43-BDAE-F5A223D2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8545DF-125B-1C49-93B0-6590B8E7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5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83F4FE3-455D-2343-9F8A-F06BC8FC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E657-634C-4F1A-85FC-32F7AE22930D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4D184D-2D8E-0E45-AD96-CD1B3B45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9C8B3FF-BE10-CD4B-B4A2-AE5C440B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1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4C1DB1-FE3F-C246-A443-64530F4E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2B869-68C8-5C4D-8187-4D0806B5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C61536-8B36-E04A-932C-5DE3679D2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BD8FF2-7260-7740-A534-EBA468A3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3427-5CDF-4E52-B569-04C9574F4514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6E9502-9A30-A44D-BB86-FEBB273C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7E125C-49C0-D24A-AF09-960547B8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9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158839-1E7C-4043-9CF4-0CD9FCB8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CA5A62-2C3B-B845-AAD6-F018A7DD7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608C42-E28B-9B49-949C-39260C908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612C30-DE5E-E44F-A6E5-83862D64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FFE5-6487-4D6B-89A6-CED4A3F4F6F9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CDFE44-5407-CD4F-BA49-98368315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C38C04-DCAA-274E-81E0-941143F0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5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1CDAF9-BE94-BB4E-9F3C-27FA0049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88E13E-BC52-164C-AA0D-C6F238690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700F54-F24C-FC42-8660-E0FACA306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A3D5-F4E8-4E7E-AD80-3AB2E56B584C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A63D2F-6216-1842-8E42-949C9BADC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F11F4C-BAAF-3345-AFDD-8136E62A9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DC02-6EDF-4FFB-B9EB-FEC34586CB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6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.gov.kg/ru/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g"/><Relationship Id="rId7" Type="http://schemas.microsoft.com/office/2007/relationships/hdphoto" Target="../media/hdphoto4.wdp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7.xml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B4D01ED-CE90-3349-AFDB-7BC0405FD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6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7" r="33464" b="35438"/>
          <a:stretch/>
        </p:blipFill>
        <p:spPr>
          <a:xfrm>
            <a:off x="-648929" y="-73199"/>
            <a:ext cx="10028903" cy="715242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82F92D1-09EC-A845-AC24-754F260108D4}"/>
              </a:ext>
            </a:extLst>
          </p:cNvPr>
          <p:cNvSpPr/>
          <p:nvPr/>
        </p:nvSpPr>
        <p:spPr>
          <a:xfrm>
            <a:off x="-620596" y="2611764"/>
            <a:ext cx="1015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ЧЕЛОВЕЧЕСКИЙ КАПИТАЛ КАК ОСНОВА УСТОЙЧИВОГО РАЗВИТИЯ</a:t>
            </a:r>
            <a:r>
              <a:rPr lang="ru-RU" sz="36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B3C743-DFF9-5243-99E2-8203BBA734E4}"/>
              </a:ext>
            </a:extLst>
          </p:cNvPr>
          <p:cNvSpPr/>
          <p:nvPr/>
        </p:nvSpPr>
        <p:spPr>
          <a:xfrm>
            <a:off x="2798934" y="5523924"/>
            <a:ext cx="313316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Вице-премьер-министр</a:t>
            </a:r>
          </a:p>
          <a:p>
            <a:pPr lvl="0" algn="ctr"/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Кыргызской Республики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9DA60F-5D5A-944D-A383-264EDAF747DB}"/>
              </a:ext>
            </a:extLst>
          </p:cNvPr>
          <p:cNvSpPr/>
          <p:nvPr/>
        </p:nvSpPr>
        <p:spPr>
          <a:xfrm>
            <a:off x="2446273" y="4757045"/>
            <a:ext cx="3838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ОМУРБЕКОВА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Алтынай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Сейтбековна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38793"/>
            <a:ext cx="397193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Безопасная среда для людей (вода, еда, экология, безопасные дороги, утилизация мусора и др.)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6091" y="2472018"/>
            <a:ext cx="1800200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645024"/>
            <a:ext cx="3745870" cy="771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 систем образования, здравоохранения и социальной защиты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472019"/>
            <a:ext cx="2160240" cy="1944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производительности труда и эргономики при создании новых рабочих мест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038793"/>
            <a:ext cx="4240398" cy="10801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общественного здравоохранения (предупреждение болезней) и возможность заниматься спортом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972815"/>
            <a:ext cx="3735484" cy="817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Справедливая система социальной защиты населения и Стандарты достойного труда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5858657"/>
            <a:ext cx="2442523" cy="904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толерантности, терпимости, многоязычия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2472018"/>
            <a:ext cx="3736341" cy="992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систем финансирования социального сектора – нормативный подход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92020" y="4511940"/>
            <a:ext cx="4384413" cy="1221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система квалификаций, профессиональные стандарты, развитие компетенций на всех уровнях образования, раннее развитие детей и инклюзивное образование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679328"/>
            <a:ext cx="3971938" cy="909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экономики регионов и последовательная целевая подготовка специалистов согласно требованиям рынка труда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79912" y="2118913"/>
            <a:ext cx="0" cy="3019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16016" y="2118913"/>
            <a:ext cx="0" cy="3019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55776" y="2852936"/>
            <a:ext cx="5703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  <a:endCxn id="13" idx="0"/>
          </p:cNvCxnSpPr>
          <p:nvPr/>
        </p:nvCxnSpPr>
        <p:spPr>
          <a:xfrm flipH="1">
            <a:off x="2381505" y="4416234"/>
            <a:ext cx="30256" cy="2630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  <a:stCxn id="5" idx="2"/>
          </p:cNvCxnSpPr>
          <p:nvPr/>
        </p:nvCxnSpPr>
        <p:spPr>
          <a:xfrm flipH="1">
            <a:off x="3995936" y="4416234"/>
            <a:ext cx="30255" cy="2630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  <a:stCxn id="8" idx="2"/>
          </p:cNvCxnSpPr>
          <p:nvPr/>
        </p:nvCxnSpPr>
        <p:spPr>
          <a:xfrm flipH="1">
            <a:off x="6732240" y="2118914"/>
            <a:ext cx="103975" cy="3019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  <a:endCxn id="11" idx="1"/>
          </p:cNvCxnSpPr>
          <p:nvPr/>
        </p:nvCxnSpPr>
        <p:spPr>
          <a:xfrm flipV="1">
            <a:off x="4926291" y="2968511"/>
            <a:ext cx="293781" cy="284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836215" y="3465004"/>
            <a:ext cx="0" cy="1800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6" idx="1"/>
          </p:cNvCxnSpPr>
          <p:nvPr/>
        </p:nvCxnSpPr>
        <p:spPr>
          <a:xfrm flipV="1">
            <a:off x="4926291" y="4030629"/>
            <a:ext cx="293781" cy="464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</p:cNvCxnSpPr>
          <p:nvPr/>
        </p:nvCxnSpPr>
        <p:spPr>
          <a:xfrm>
            <a:off x="4926291" y="4262334"/>
            <a:ext cx="191520" cy="2563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</p:cNvCxnSpPr>
          <p:nvPr/>
        </p:nvCxnSpPr>
        <p:spPr>
          <a:xfrm>
            <a:off x="4499992" y="4416234"/>
            <a:ext cx="0" cy="14424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838509" y="5709721"/>
            <a:ext cx="0" cy="2630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C89BC80-41BA-5F4F-9513-F1E1A57B4ED5}"/>
              </a:ext>
            </a:extLst>
          </p:cNvPr>
          <p:cNvSpPr/>
          <p:nvPr/>
        </p:nvSpPr>
        <p:spPr>
          <a:xfrm>
            <a:off x="-11430" y="-11430"/>
            <a:ext cx="9155430" cy="920150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F739AC8-8A11-F64F-A930-5AFAB407A54C}"/>
              </a:ext>
            </a:extLst>
          </p:cNvPr>
          <p:cNvSpPr/>
          <p:nvPr/>
        </p:nvSpPr>
        <p:spPr>
          <a:xfrm>
            <a:off x="1382463" y="94702"/>
            <a:ext cx="7708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 ДЛЯ РЕАЛИЗАЦИИ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ЧЕЛОВЕЧЕСКОГО ПОТЕНЦИАЛА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D220163-A064-3847-AB17-9D9A80A64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279489"/>
            <a:ext cx="1238219" cy="4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B4D01ED-CE90-3349-AFDB-7BC0405FD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6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7" r="33464" b="35438"/>
          <a:stretch/>
        </p:blipFill>
        <p:spPr>
          <a:xfrm>
            <a:off x="-648929" y="-73199"/>
            <a:ext cx="10028903" cy="7152425"/>
          </a:xfrm>
          <a:prstGeom prst="rect">
            <a:avLst/>
          </a:prstGeom>
        </p:spPr>
      </p:pic>
      <p:pic>
        <p:nvPicPr>
          <p:cNvPr id="22" name="Picture 2" descr="Картинки по запросу правительство кр">
            <a:extLst>
              <a:ext uri="{FF2B5EF4-FFF2-40B4-BE49-F238E27FC236}">
                <a16:creationId xmlns:a16="http://schemas.microsoft.com/office/drawing/2014/main" xmlns="" id="{9E7F1A08-2911-AC4C-BC6A-D3E92245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26" y="5931699"/>
            <a:ext cx="734591" cy="7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82F92D1-09EC-A845-AC24-754F260108D4}"/>
              </a:ext>
            </a:extLst>
          </p:cNvPr>
          <p:cNvSpPr/>
          <p:nvPr/>
        </p:nvSpPr>
        <p:spPr>
          <a:xfrm>
            <a:off x="-506093" y="2964404"/>
            <a:ext cx="1015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4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og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6575" y="-1920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" name="Picture 1" descr="D:\Женя\Диск E\Мои документы\Отдел стратегии Минобрауки КР\Исполняемые документы\2019\Донорская конфренция_2019\Донорская_материалы к докладу\500px-2018_UN_Human_Development_Repor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06" y="980728"/>
            <a:ext cx="7312588" cy="32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378619"/>
              </p:ext>
            </p:extLst>
          </p:nvPr>
        </p:nvGraphicFramePr>
        <p:xfrm>
          <a:off x="323528" y="4725144"/>
          <a:ext cx="8640960" cy="154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2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8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12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Очень высокий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1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0.800–1.000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5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0.700–0.799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9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0.555–0.699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9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B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0.350–0.554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9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данных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данных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96F4575-11F2-2E4B-A296-C7B1353031B8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88B0FD3-ACA8-E041-A0DE-A21CF1F9B995}"/>
              </a:ext>
            </a:extLst>
          </p:cNvPr>
          <p:cNvSpPr/>
          <p:nvPr/>
        </p:nvSpPr>
        <p:spPr>
          <a:xfrm>
            <a:off x="1393793" y="12560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МИРА ПО УРОВНЮ ЧЕЛОВЕЧЕСКОГО РАЗВИТИЯ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DED2079-3543-F946-B318-8DBC7CA220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3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6AF803B-9184-3C40-833B-3820CD7D8424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E1514AE-C56E-3247-9D20-51419E498789}"/>
              </a:ext>
            </a:extLst>
          </p:cNvPr>
          <p:cNvSpPr/>
          <p:nvPr/>
        </p:nvSpPr>
        <p:spPr>
          <a:xfrm>
            <a:off x="1393793" y="12560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КЫРГЫЗСТАН В ИНДЕКСЕ ЧЕЛОВЕЧЕСКОГО РАЗВИТИЯ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EEDA89F-F514-BE4D-B9FD-40E31303F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453289"/>
              </p:ext>
            </p:extLst>
          </p:nvPr>
        </p:nvGraphicFramePr>
        <p:xfrm>
          <a:off x="197768" y="8367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04048" y="3651840"/>
            <a:ext cx="3693096" cy="2496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Индекс образования;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Индекс дохода</a:t>
            </a:r>
            <a:r>
              <a:rPr lang="ky-KG" sz="2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Индекс ожидаемой продолжительности жизни.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239813"/>
              </p:ext>
            </p:extLst>
          </p:nvPr>
        </p:nvGraphicFramePr>
        <p:xfrm>
          <a:off x="4613754" y="789846"/>
          <a:ext cx="4343749" cy="238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1E6FE9E-9E47-A348-8D4A-37B5779284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" y="3933056"/>
            <a:ext cx="3017684" cy="23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3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861438"/>
              </p:ext>
            </p:extLst>
          </p:nvPr>
        </p:nvGraphicFramePr>
        <p:xfrm>
          <a:off x="774683" y="1817576"/>
          <a:ext cx="7470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3B21EC6-AD65-1D44-AFA8-6446F9B88234}"/>
              </a:ext>
            </a:extLst>
          </p:cNvPr>
          <p:cNvSpPr/>
          <p:nvPr/>
        </p:nvSpPr>
        <p:spPr>
          <a:xfrm>
            <a:off x="-11430" y="-11430"/>
            <a:ext cx="9155430" cy="920150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565C115-075D-444D-8D9B-A89741D37BE7}"/>
              </a:ext>
            </a:extLst>
          </p:cNvPr>
          <p:cNvSpPr/>
          <p:nvPr/>
        </p:nvSpPr>
        <p:spPr>
          <a:xfrm>
            <a:off x="1393793" y="125601"/>
            <a:ext cx="7708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ФАКТОРЫ ВЛИЯНИЯ ГОСУДАРСТВА И БИЗНЕСА </a:t>
            </a:r>
            <a:b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ИНДЕКС ОБРАЗОВАНИЯ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4AB6BF0-B38F-EB40-B0E5-A979478EC9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279489"/>
            <a:ext cx="1238219" cy="400109"/>
          </a:xfrm>
          <a:prstGeom prst="rect">
            <a:avLst/>
          </a:prstGeom>
        </p:spPr>
      </p:pic>
      <p:pic>
        <p:nvPicPr>
          <p:cNvPr id="13" name="Picture 2" descr="D:\Женя\Диск E\Мои документы\Отдел стратегии Минобрауки КР\Исполняемые документы\2019\Донорская конфренция_2019\Донорская_материалы к докладу\R_SDG-goals_icons-individual-RGB-04.png">
            <a:extLst>
              <a:ext uri="{FF2B5EF4-FFF2-40B4-BE49-F238E27FC236}">
                <a16:creationId xmlns:a16="http://schemas.microsoft.com/office/drawing/2014/main" xmlns="" id="{D0A404F1-9508-9942-A572-855B30C3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19944"/>
            <a:ext cx="1097632" cy="1097632"/>
          </a:xfrm>
          <a:prstGeom prst="rect">
            <a:avLst/>
          </a:prstGeom>
          <a:noFill/>
          <a:extLst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CBC9609-0851-D447-B10D-AFC3D1064976}"/>
              </a:ext>
            </a:extLst>
          </p:cNvPr>
          <p:cNvSpPr/>
          <p:nvPr/>
        </p:nvSpPr>
        <p:spPr>
          <a:xfrm>
            <a:off x="1293967" y="1405643"/>
            <a:ext cx="6702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 населения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(старше 15 лет) по данным Переписи</a:t>
            </a:r>
          </a:p>
        </p:txBody>
      </p:sp>
    </p:spTree>
    <p:extLst>
      <p:ext uri="{BB962C8B-B14F-4D97-AF65-F5344CB8AC3E}">
        <p14:creationId xmlns:p14="http://schemas.microsoft.com/office/powerpoint/2010/main" val="314223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657326"/>
              </p:ext>
            </p:extLst>
          </p:nvPr>
        </p:nvGraphicFramePr>
        <p:xfrm>
          <a:off x="323528" y="1199639"/>
          <a:ext cx="8712968" cy="561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6A20500-3553-CD40-9F9F-BDA4C064E25A}"/>
              </a:ext>
            </a:extLst>
          </p:cNvPr>
          <p:cNvSpPr/>
          <p:nvPr/>
        </p:nvSpPr>
        <p:spPr>
          <a:xfrm>
            <a:off x="-11430" y="-11430"/>
            <a:ext cx="9155430" cy="920150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04472C6-F530-EA40-8855-C83606F9677C}"/>
              </a:ext>
            </a:extLst>
          </p:cNvPr>
          <p:cNvSpPr/>
          <p:nvPr/>
        </p:nvSpPr>
        <p:spPr>
          <a:xfrm>
            <a:off x="1393793" y="125601"/>
            <a:ext cx="7708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ФАКТОРЫ ВЛИЯНИЯ ГОСУДАРСТВА И БИЗНЕСА </a:t>
            </a:r>
            <a:b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ИНДЕКС ОБРАЗОВАНИЯ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843A8F-1CD0-3C4A-A276-A19A7FFC4D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279489"/>
            <a:ext cx="1238219" cy="400109"/>
          </a:xfrm>
          <a:prstGeom prst="rect">
            <a:avLst/>
          </a:prstGeom>
        </p:spPr>
      </p:pic>
      <p:pic>
        <p:nvPicPr>
          <p:cNvPr id="9" name="Picture 2" descr="D:\Женя\Диск E\Мои документы\Отдел стратегии Минобрауки КР\Исполняемые документы\2019\Донорская конфренция_2019\Донорская_материалы к докладу\R_SDG-goals_icons-individual-RGB-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19944"/>
            <a:ext cx="1097632" cy="109763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2085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24883503"/>
              </p:ext>
            </p:extLst>
          </p:nvPr>
        </p:nvGraphicFramePr>
        <p:xfrm>
          <a:off x="148761" y="908720"/>
          <a:ext cx="46805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8"/>
          <a:stretch/>
        </p:blipFill>
        <p:spPr>
          <a:xfrm>
            <a:off x="5220072" y="1900782"/>
            <a:ext cx="3636447" cy="2345487"/>
          </a:xfrm>
          <a:prstGeom prst="rect">
            <a:avLst/>
          </a:prstGeom>
        </p:spPr>
      </p:pic>
      <p:sp>
        <p:nvSpPr>
          <p:cNvPr id="8" name="Стрелка углом вверх 7"/>
          <p:cNvSpPr/>
          <p:nvPr/>
        </p:nvSpPr>
        <p:spPr>
          <a:xfrm>
            <a:off x="6876257" y="4365104"/>
            <a:ext cx="1296144" cy="1368152"/>
          </a:xfrm>
          <a:prstGeom prst="bentUpArrow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095D38F-44EF-1B43-B162-B42A1406D21B}"/>
              </a:ext>
            </a:extLst>
          </p:cNvPr>
          <p:cNvSpPr/>
          <p:nvPr/>
        </p:nvSpPr>
        <p:spPr>
          <a:xfrm>
            <a:off x="-11430" y="-11430"/>
            <a:ext cx="9155430" cy="920150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69BB197-12C3-0545-9C55-12524A99583D}"/>
              </a:ext>
            </a:extLst>
          </p:cNvPr>
          <p:cNvSpPr/>
          <p:nvPr/>
        </p:nvSpPr>
        <p:spPr>
          <a:xfrm>
            <a:off x="1393793" y="125601"/>
            <a:ext cx="7708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ФАКТОРЫ ВЛИЯНИЯ ГОСУДАРСТВА И БИЗНЕСА </a:t>
            </a:r>
            <a:b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ИНДЕКС ДОХОДА НАСЕЛЕНИЯ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471A5A-3A5D-3B49-BCF2-40AF74882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279489"/>
            <a:ext cx="1238219" cy="400109"/>
          </a:xfrm>
          <a:prstGeom prst="rect">
            <a:avLst/>
          </a:prstGeom>
        </p:spPr>
      </p:pic>
      <p:pic>
        <p:nvPicPr>
          <p:cNvPr id="7" name="Picture 2" descr="D:\Женя\Диск E\Мои документы\Отдел стратегии Минобрауки КР\Исполняемые документы\2019\Донорская конфренция_2019\Донорская_материалы к докладу\R_SDG_individual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02" y="613938"/>
            <a:ext cx="1098317" cy="10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61A6A8-B437-1B4C-AFAB-8121FC72FC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2864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05" y="4055120"/>
            <a:ext cx="3704611" cy="26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3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351021"/>
              </p:ext>
            </p:extLst>
          </p:nvPr>
        </p:nvGraphicFramePr>
        <p:xfrm>
          <a:off x="251520" y="1321824"/>
          <a:ext cx="8820472" cy="541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4EA3829-E317-414F-AEC3-A05BF8C6E9B7}"/>
              </a:ext>
            </a:extLst>
          </p:cNvPr>
          <p:cNvSpPr/>
          <p:nvPr/>
        </p:nvSpPr>
        <p:spPr>
          <a:xfrm>
            <a:off x="-11430" y="-11430"/>
            <a:ext cx="9155430" cy="920150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26CEBB-7EB3-4D47-AFD8-22124C1D6CAD}"/>
              </a:ext>
            </a:extLst>
          </p:cNvPr>
          <p:cNvSpPr/>
          <p:nvPr/>
        </p:nvSpPr>
        <p:spPr>
          <a:xfrm>
            <a:off x="1393793" y="125601"/>
            <a:ext cx="7708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ФАКТОРЫ ВЛИЯНИЯ ГОСУДАРСТВА И БИЗНЕСА </a:t>
            </a:r>
            <a:b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ИНДЕКС ДОХОДА НАСЕЛЕНИЯ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D5E6C2-8593-274A-9271-E7FD184427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279489"/>
            <a:ext cx="1238219" cy="400109"/>
          </a:xfrm>
          <a:prstGeom prst="rect">
            <a:avLst/>
          </a:prstGeom>
        </p:spPr>
      </p:pic>
      <p:pic>
        <p:nvPicPr>
          <p:cNvPr id="10" name="Picture 2" descr="D:\Женя\Диск E\Мои документы\Отдел стратегии Минобрауки КР\Исполняемые документы\2019\Донорская конфренция_2019\Донорская_материалы к докладу\R_SDG_individual_RGB.png">
            <a:extLst>
              <a:ext uri="{FF2B5EF4-FFF2-40B4-BE49-F238E27FC236}">
                <a16:creationId xmlns:a16="http://schemas.microsoft.com/office/drawing/2014/main" xmlns="" id="{4969A939-BDEB-B944-959B-F59289BD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02" y="613938"/>
            <a:ext cx="1098317" cy="10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2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7158" y="1196752"/>
            <a:ext cx="4248472" cy="2780665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4554549" y="1196751"/>
            <a:ext cx="4435718" cy="2808313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88056091"/>
              </p:ext>
            </p:extLst>
          </p:nvPr>
        </p:nvGraphicFramePr>
        <p:xfrm>
          <a:off x="35496" y="3861048"/>
          <a:ext cx="46085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4545708" y="3902660"/>
            <a:ext cx="4490788" cy="283870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A4D427C-D951-4A43-9569-9562E4A2FCA5}"/>
              </a:ext>
            </a:extLst>
          </p:cNvPr>
          <p:cNvSpPr/>
          <p:nvPr/>
        </p:nvSpPr>
        <p:spPr>
          <a:xfrm>
            <a:off x="-11430" y="-11430"/>
            <a:ext cx="9155430" cy="920150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5C4DF1-E90C-544A-9240-1A313A05B26E}"/>
              </a:ext>
            </a:extLst>
          </p:cNvPr>
          <p:cNvSpPr/>
          <p:nvPr/>
        </p:nvSpPr>
        <p:spPr>
          <a:xfrm>
            <a:off x="1355880" y="140049"/>
            <a:ext cx="7708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ФАКТОРЫ ВЛИЯНИЯ ГОСУДАРСТВА И БИЗНЕСА НА ИНДЕКС ПРОДОЛЖИТЕЛЬНОСТИ ЖИЗНИ НАСЕЛЕНИЯ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FDF89C-6C73-454F-9A2C-5C5275F5AC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279489"/>
            <a:ext cx="1238219" cy="400109"/>
          </a:xfrm>
          <a:prstGeom prst="rect">
            <a:avLst/>
          </a:prstGeom>
        </p:spPr>
      </p:pic>
      <p:pic>
        <p:nvPicPr>
          <p:cNvPr id="8" name="Picture 2" descr="D:\Женя\Диск E\Мои документы\Отдел стратегии Минобрауки КР\Исполняемые документы\2019\Донорская конфренция_2019\Донорская_материалы к докладу\wcms_62595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0" y="585192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8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Женя\Диск E\Мои документы\Отдел стратегии Минобрауки КР\Исполняемые документы\2019\Донорская конфренция_2019\Донорская_материалы к докладу\3-64570_1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r="7317"/>
          <a:stretch/>
        </p:blipFill>
        <p:spPr bwMode="auto">
          <a:xfrm>
            <a:off x="175303" y="1199639"/>
            <a:ext cx="2448273" cy="20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1052736"/>
            <a:ext cx="5920866" cy="5688632"/>
          </a:xfrm>
        </p:spPr>
        <p:txBody>
          <a:bodyPr>
            <a:noAutofit/>
          </a:bodyPr>
          <a:lstStyle/>
          <a:p>
            <a:pPr marL="452628" indent="-3429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Диспропорции между демографическим ростом и развитием производственной и социальной инфраструктуры;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уровень трудовой миграции;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маятниковая миграция;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 развитая экономика в регионах;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Отставание темпов создания рабочих мест от демографического роста;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Недостоверность прогноза  потребности в специалистах кадрового состава регионов;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Неадекватное перераспределение доходов между регионами, дотации 83% регионов;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Разрыв в качестве образования, здравоохранения и социальной защиты между регионами, городом и селом;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Отставание темпов обновления активов сферы образования, здравоохранения и социальной защиты и критическое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устаревание инфраструктуры;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Давление на ментальность / образ мышления молодежи – гендерные стереотипы, насилие, религиозный фанатизм.</a:t>
            </a:r>
          </a:p>
        </p:txBody>
      </p:sp>
      <p:pic>
        <p:nvPicPr>
          <p:cNvPr id="3076" name="Picture 4" descr="D:\Женя\Диск E\Мои документы\Отдел стратегии Минобрауки КР\Исполняемые документы\2019\Донорская конфренция_2019\Донорская_материалы к докладу\1Спар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6" y="3897052"/>
            <a:ext cx="2028933" cy="202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4429AA-1BC0-9549-96C6-D52313F1EAF2}"/>
              </a:ext>
            </a:extLst>
          </p:cNvPr>
          <p:cNvSpPr/>
          <p:nvPr/>
        </p:nvSpPr>
        <p:spPr>
          <a:xfrm>
            <a:off x="-11430" y="-11430"/>
            <a:ext cx="9155430" cy="920150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554273E-F8A2-1941-A29D-80BCCBCD688D}"/>
              </a:ext>
            </a:extLst>
          </p:cNvPr>
          <p:cNvSpPr/>
          <p:nvPr/>
        </p:nvSpPr>
        <p:spPr>
          <a:xfrm>
            <a:off x="1355880" y="140049"/>
            <a:ext cx="7708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ДЛЯ РЕАЛИЗАЦИИ ЧЕЛОВЕЧЕСКОГО ПОТЕНЦИАЛА И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 ЧЕЛОВЕЧЕСКОГО КАПИТАЛА В КЫРГЫЗСТАНЕ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6BB644-8057-8840-B67D-914843524F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279489"/>
            <a:ext cx="1238219" cy="4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45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</TotalTime>
  <Words>355</Words>
  <Application>Microsoft Office PowerPoint</Application>
  <PresentationFormat>Экран (4:3)</PresentationFormat>
  <Paragraphs>69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User</cp:lastModifiedBy>
  <cp:revision>225</cp:revision>
  <cp:lastPrinted>2019-11-13T10:53:17Z</cp:lastPrinted>
  <dcterms:created xsi:type="dcterms:W3CDTF">2019-09-12T08:18:53Z</dcterms:created>
  <dcterms:modified xsi:type="dcterms:W3CDTF">2019-11-17T07:54:09Z</dcterms:modified>
</cp:coreProperties>
</file>